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sldIdLst>
    <p:sldId id="256" r:id="rId2"/>
    <p:sldId id="258" r:id="rId3"/>
    <p:sldId id="259" r:id="rId4"/>
    <p:sldId id="257" r:id="rId5"/>
    <p:sldId id="260"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Ringbearer" panose="0202060205030B020303" pitchFamily="18"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2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CE4F1-D34D-4B06-A6A3-29E2D5C35FAC}" v="12" dt="2021-11-08T00:42:13.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57663" autoAdjust="0"/>
  </p:normalViewPr>
  <p:slideViewPr>
    <p:cSldViewPr snapToGrid="0">
      <p:cViewPr varScale="1">
        <p:scale>
          <a:sx n="46" d="100"/>
          <a:sy n="46" d="100"/>
        </p:scale>
        <p:origin x="2026" y="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26CE4F1-D34D-4B06-A6A3-29E2D5C35FAC}"/>
    <pc:docChg chg="custSel modSld">
      <pc:chgData name="Stan Cox" userId="9376f276357bfffd" providerId="LiveId" clId="{B26CE4F1-D34D-4B06-A6A3-29E2D5C35FAC}" dt="2021-11-03T21:03:21.011" v="6707" actId="20577"/>
      <pc:docMkLst>
        <pc:docMk/>
      </pc:docMkLst>
      <pc:sldChg chg="modNotesTx">
        <pc:chgData name="Stan Cox" userId="9376f276357bfffd" providerId="LiveId" clId="{B26CE4F1-D34D-4B06-A6A3-29E2D5C35FAC}" dt="2021-11-03T17:37:30.622" v="3507" actId="255"/>
        <pc:sldMkLst>
          <pc:docMk/>
          <pc:sldMk cId="2306943091" sldId="256"/>
        </pc:sldMkLst>
      </pc:sldChg>
      <pc:sldChg chg="modSp mod modNotesTx">
        <pc:chgData name="Stan Cox" userId="9376f276357bfffd" providerId="LiveId" clId="{B26CE4F1-D34D-4B06-A6A3-29E2D5C35FAC}" dt="2021-11-03T20:55:26.895" v="6241" actId="255"/>
        <pc:sldMkLst>
          <pc:docMk/>
          <pc:sldMk cId="2125614017" sldId="257"/>
        </pc:sldMkLst>
        <pc:spChg chg="mod">
          <ac:chgData name="Stan Cox" userId="9376f276357bfffd" providerId="LiveId" clId="{B26CE4F1-D34D-4B06-A6A3-29E2D5C35FAC}" dt="2021-11-03T20:54:40.823" v="6236" actId="6549"/>
          <ac:spMkLst>
            <pc:docMk/>
            <pc:sldMk cId="2125614017" sldId="257"/>
            <ac:spMk id="11" creationId="{C0BF1661-F276-43EE-863B-AFB8D00D725C}"/>
          </ac:spMkLst>
        </pc:spChg>
      </pc:sldChg>
      <pc:sldChg chg="modSp mod modNotesTx">
        <pc:chgData name="Stan Cox" userId="9376f276357bfffd" providerId="LiveId" clId="{B26CE4F1-D34D-4B06-A6A3-29E2D5C35FAC}" dt="2021-11-03T20:23:50.376" v="4500" actId="255"/>
        <pc:sldMkLst>
          <pc:docMk/>
          <pc:sldMk cId="1570009679" sldId="258"/>
        </pc:sldMkLst>
        <pc:spChg chg="mod">
          <ac:chgData name="Stan Cox" userId="9376f276357bfffd" providerId="LiveId" clId="{B26CE4F1-D34D-4B06-A6A3-29E2D5C35FAC}" dt="2021-11-03T17:23:10.625" v="2796" actId="20577"/>
          <ac:spMkLst>
            <pc:docMk/>
            <pc:sldMk cId="1570009679" sldId="258"/>
            <ac:spMk id="3" creationId="{2302AD24-FA8C-4A32-BE1A-446FA1D2ED54}"/>
          </ac:spMkLst>
        </pc:spChg>
        <pc:spChg chg="mod">
          <ac:chgData name="Stan Cox" userId="9376f276357bfffd" providerId="LiveId" clId="{B26CE4F1-D34D-4B06-A6A3-29E2D5C35FAC}" dt="2021-11-03T20:22:16.453" v="4488" actId="20577"/>
          <ac:spMkLst>
            <pc:docMk/>
            <pc:sldMk cId="1570009679" sldId="258"/>
            <ac:spMk id="11" creationId="{C0BF1661-F276-43EE-863B-AFB8D00D725C}"/>
          </ac:spMkLst>
        </pc:spChg>
      </pc:sldChg>
      <pc:sldChg chg="modSp mod modNotesTx">
        <pc:chgData name="Stan Cox" userId="9376f276357bfffd" providerId="LiveId" clId="{B26CE4F1-D34D-4B06-A6A3-29E2D5C35FAC}" dt="2021-11-03T20:41:34.814" v="5269" actId="255"/>
        <pc:sldMkLst>
          <pc:docMk/>
          <pc:sldMk cId="968855100" sldId="259"/>
        </pc:sldMkLst>
        <pc:spChg chg="mod">
          <ac:chgData name="Stan Cox" userId="9376f276357bfffd" providerId="LiveId" clId="{B26CE4F1-D34D-4B06-A6A3-29E2D5C35FAC}" dt="2021-11-03T20:40:25.875" v="5254" actId="113"/>
          <ac:spMkLst>
            <pc:docMk/>
            <pc:sldMk cId="968855100" sldId="259"/>
            <ac:spMk id="11" creationId="{C0BF1661-F276-43EE-863B-AFB8D00D725C}"/>
          </ac:spMkLst>
        </pc:spChg>
      </pc:sldChg>
      <pc:sldChg chg="modSp mod modNotesTx">
        <pc:chgData name="Stan Cox" userId="9376f276357bfffd" providerId="LiveId" clId="{B26CE4F1-D34D-4B06-A6A3-29E2D5C35FAC}" dt="2021-11-03T21:03:21.011" v="6707" actId="20577"/>
        <pc:sldMkLst>
          <pc:docMk/>
          <pc:sldMk cId="962157354" sldId="260"/>
        </pc:sldMkLst>
        <pc:spChg chg="mod">
          <ac:chgData name="Stan Cox" userId="9376f276357bfffd" providerId="LiveId" clId="{B26CE4F1-D34D-4B06-A6A3-29E2D5C35FAC}" dt="2021-11-03T21:03:21.011" v="6707" actId="20577"/>
          <ac:spMkLst>
            <pc:docMk/>
            <pc:sldMk cId="962157354" sldId="260"/>
            <ac:spMk id="11" creationId="{C0BF1661-F276-43EE-863B-AFB8D00D72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0D846-4906-42C5-8504-91CF3BA45BB5}"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A5183-C6EE-4F08-9FBA-12E58920A86B}" type="slidenum">
              <a:rPr lang="en-US" smtClean="0"/>
              <a:t>‹#›</a:t>
            </a:fld>
            <a:endParaRPr lang="en-US"/>
          </a:p>
        </p:txBody>
      </p:sp>
    </p:spTree>
    <p:extLst>
      <p:ext uri="{BB962C8B-B14F-4D97-AF65-F5344CB8AC3E}">
        <p14:creationId xmlns:p14="http://schemas.microsoft.com/office/powerpoint/2010/main" val="9621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olidFill>
                  <a:schemeClr val="tx1"/>
                </a:solidFill>
                <a:highlight>
                  <a:srgbClr val="FF00FF"/>
                </a:highlight>
                <a:latin typeface="+mn-lt"/>
              </a:rPr>
              <a:t>Vain Things</a:t>
            </a:r>
          </a:p>
          <a:p>
            <a:endParaRPr lang="en-US" sz="2000" b="1" dirty="0">
              <a:solidFill>
                <a:schemeClr val="tx1"/>
              </a:solidFill>
              <a:highlight>
                <a:srgbClr val="FF00FF"/>
              </a:highlight>
              <a:latin typeface="+mn-lt"/>
            </a:endParaRPr>
          </a:p>
          <a:p>
            <a:r>
              <a:rPr lang="en-US" sz="2000" b="1" dirty="0">
                <a:solidFill>
                  <a:schemeClr val="tx1"/>
                </a:solidFill>
                <a:highlight>
                  <a:srgbClr val="FF00FF"/>
                </a:highlight>
                <a:latin typeface="+mn-lt"/>
              </a:rPr>
              <a:t>Introduction:  Book of Ecclesiastes</a:t>
            </a:r>
          </a:p>
          <a:p>
            <a:pPr marL="628650" lvl="1" indent="-171450">
              <a:buFont typeface="Arial" panose="020B0604020202020204" pitchFamily="34" charset="0"/>
              <a:buChar char="•"/>
            </a:pPr>
            <a:r>
              <a:rPr lang="en-US" sz="2000" dirty="0">
                <a:solidFill>
                  <a:schemeClr val="tx1"/>
                </a:solidFill>
                <a:latin typeface="+mn-lt"/>
              </a:rPr>
              <a:t>Book attributed to Solomon (the son of David, king in Jerusalem)</a:t>
            </a:r>
          </a:p>
          <a:p>
            <a:pPr marL="628650" lvl="1" indent="-171450">
              <a:buFont typeface="Arial" panose="020B0604020202020204" pitchFamily="34" charset="0"/>
              <a:buChar char="•"/>
            </a:pPr>
            <a:r>
              <a:rPr lang="en-US" sz="2000" dirty="0">
                <a:solidFill>
                  <a:schemeClr val="tx1"/>
                </a:solidFill>
                <a:latin typeface="+mn-lt"/>
              </a:rPr>
              <a:t>Book of wisdom, like the Proverbs, but with a unique point of view</a:t>
            </a:r>
          </a:p>
          <a:p>
            <a:pPr marL="628650" lvl="1" indent="-171450">
              <a:buFont typeface="Arial" panose="020B0604020202020204" pitchFamily="34" charset="0"/>
              <a:buChar char="•"/>
            </a:pPr>
            <a:r>
              <a:rPr lang="en-US" sz="2000" b="1" dirty="0">
                <a:solidFill>
                  <a:schemeClr val="tx1"/>
                </a:solidFill>
                <a:highlight>
                  <a:srgbClr val="FFFF00"/>
                </a:highlight>
                <a:latin typeface="+mn-lt"/>
              </a:rPr>
              <a:t>Majority of the book is written, discussing the value of earthly possessions and accomplishments, without reference to God.</a:t>
            </a:r>
          </a:p>
          <a:p>
            <a:pPr marL="1085850" lvl="2" indent="-171450">
              <a:buFont typeface="Arial" panose="020B0604020202020204" pitchFamily="34" charset="0"/>
              <a:buChar char="•"/>
            </a:pPr>
            <a:r>
              <a:rPr lang="en-US" sz="2000" dirty="0">
                <a:solidFill>
                  <a:schemeClr val="tx1"/>
                </a:solidFill>
                <a:latin typeface="+mn-lt"/>
              </a:rPr>
              <a:t>Consider the following two phrases:</a:t>
            </a:r>
          </a:p>
          <a:p>
            <a:pPr marL="0" lvl="0" indent="0">
              <a:buFont typeface="Arial" panose="020B0604020202020204" pitchFamily="34" charset="0"/>
              <a:buNone/>
            </a:pPr>
            <a:r>
              <a:rPr lang="en-US" sz="2000" b="1" dirty="0">
                <a:solidFill>
                  <a:srgbClr val="FF0000"/>
                </a:solidFill>
                <a:latin typeface="+mn-lt"/>
              </a:rPr>
              <a:t>(1:3), </a:t>
            </a:r>
            <a:r>
              <a:rPr lang="en-US" sz="2000" i="1" dirty="0">
                <a:solidFill>
                  <a:srgbClr val="FF0000"/>
                </a:solidFill>
                <a:latin typeface="+mn-lt"/>
              </a:rPr>
              <a:t>“What profit has a man from all his labor in which he toils </a:t>
            </a:r>
            <a:r>
              <a:rPr lang="en-US" sz="2000" i="1" u="sng" dirty="0">
                <a:solidFill>
                  <a:srgbClr val="FF0000"/>
                </a:solidFill>
                <a:latin typeface="+mn-lt"/>
              </a:rPr>
              <a:t>under the sun</a:t>
            </a:r>
            <a:r>
              <a:rPr lang="en-US" sz="2000" i="1" dirty="0">
                <a:solidFill>
                  <a:srgbClr val="FF0000"/>
                </a:solidFill>
                <a:latin typeface="+mn-lt"/>
              </a:rPr>
              <a:t>?”</a:t>
            </a:r>
          </a:p>
          <a:p>
            <a:pPr marL="0" lvl="0" indent="0">
              <a:buFont typeface="Arial" panose="020B0604020202020204" pitchFamily="34" charset="0"/>
              <a:buNone/>
            </a:pPr>
            <a:r>
              <a:rPr lang="en-US" sz="2000" b="1" dirty="0">
                <a:solidFill>
                  <a:srgbClr val="FF0000"/>
                </a:solidFill>
                <a:latin typeface="+mn-lt"/>
              </a:rPr>
              <a:t>(1:13), </a:t>
            </a:r>
            <a:r>
              <a:rPr lang="en-US" sz="2000" i="1" dirty="0">
                <a:solidFill>
                  <a:srgbClr val="FF0000"/>
                </a:solidFill>
                <a:latin typeface="+mn-lt"/>
              </a:rPr>
              <a:t>“And I set my heart to seek and search out by wisdom concerning all that is done </a:t>
            </a:r>
            <a:r>
              <a:rPr lang="en-US" sz="2000" i="1" u="sng" dirty="0">
                <a:solidFill>
                  <a:srgbClr val="FF0000"/>
                </a:solidFill>
                <a:latin typeface="+mn-lt"/>
              </a:rPr>
              <a:t>under heaven</a:t>
            </a:r>
            <a:r>
              <a:rPr lang="en-US" sz="2000" i="1" dirty="0">
                <a:solidFill>
                  <a:srgbClr val="FF0000"/>
                </a:solidFill>
                <a:latin typeface="+mn-lt"/>
              </a:rPr>
              <a:t>; this burdensome task God has given to the sons of man, by which they may be exercised.”</a:t>
            </a:r>
          </a:p>
          <a:p>
            <a:pPr marL="628650" lvl="1" indent="-171450">
              <a:buFont typeface="Arial" panose="020B0604020202020204" pitchFamily="34" charset="0"/>
              <a:buChar char="•"/>
            </a:pPr>
            <a:r>
              <a:rPr lang="en-US" sz="2000" b="1" dirty="0">
                <a:solidFill>
                  <a:schemeClr val="tx1"/>
                </a:solidFill>
                <a:highlight>
                  <a:srgbClr val="FFFF00"/>
                </a:highlight>
                <a:latin typeface="+mn-lt"/>
              </a:rPr>
              <a:t>Ask yourself, do you place any value at all upon things like:  your job, your interests, your education, your health, your happiness?</a:t>
            </a:r>
          </a:p>
          <a:p>
            <a:pPr marL="1085850" lvl="2" indent="-171450">
              <a:buFont typeface="Arial" panose="020B0604020202020204" pitchFamily="34" charset="0"/>
              <a:buChar char="•"/>
            </a:pPr>
            <a:r>
              <a:rPr lang="en-US" sz="2000" dirty="0">
                <a:solidFill>
                  <a:schemeClr val="tx1"/>
                </a:solidFill>
                <a:latin typeface="+mn-lt"/>
              </a:rPr>
              <a:t>I imagine you do.</a:t>
            </a:r>
          </a:p>
          <a:p>
            <a:pPr marL="1085850" lvl="2" indent="-171450">
              <a:buFont typeface="Arial" panose="020B0604020202020204" pitchFamily="34" charset="0"/>
              <a:buChar char="•"/>
            </a:pPr>
            <a:r>
              <a:rPr lang="en-US" sz="2000" dirty="0">
                <a:solidFill>
                  <a:schemeClr val="tx1"/>
                </a:solidFill>
                <a:latin typeface="+mn-lt"/>
              </a:rPr>
              <a:t>However, is there any intrinsic value in these things if they are separated from a spiritual life lived successfully?</a:t>
            </a:r>
          </a:p>
          <a:p>
            <a:pPr marL="1085850" lvl="2" indent="-171450">
              <a:buFont typeface="Arial" panose="020B0604020202020204" pitchFamily="34" charset="0"/>
              <a:buChar char="•"/>
            </a:pPr>
            <a:r>
              <a:rPr lang="en-US" sz="2000" dirty="0">
                <a:solidFill>
                  <a:schemeClr val="tx1"/>
                </a:solidFill>
                <a:latin typeface="+mn-lt"/>
              </a:rPr>
              <a:t>What did Jesus say on the matter?</a:t>
            </a:r>
          </a:p>
          <a:p>
            <a:pPr marL="0" lvl="0" indent="0">
              <a:buFont typeface="Arial" panose="020B0604020202020204" pitchFamily="34" charset="0"/>
              <a:buNone/>
            </a:pPr>
            <a:r>
              <a:rPr lang="en-US" sz="2000" b="1" dirty="0">
                <a:solidFill>
                  <a:srgbClr val="FF0000"/>
                </a:solidFill>
                <a:latin typeface="+mn-lt"/>
              </a:rPr>
              <a:t>(Matthew 16:26), </a:t>
            </a:r>
            <a:r>
              <a:rPr lang="en-US" sz="2000" i="1" dirty="0">
                <a:solidFill>
                  <a:srgbClr val="FF0000"/>
                </a:solidFill>
                <a:latin typeface="+mn-lt"/>
              </a:rPr>
              <a:t>“For what profit is it to a man if he gains the whole world, and loses his own soul? Or what will a man give in exchange for his soul?”</a:t>
            </a:r>
          </a:p>
          <a:p>
            <a:pPr marL="628650" lvl="1" indent="-171450">
              <a:buFont typeface="Arial" panose="020B0604020202020204" pitchFamily="34" charset="0"/>
              <a:buChar char="•"/>
            </a:pPr>
            <a:r>
              <a:rPr lang="en-US" sz="2000" b="1" dirty="0">
                <a:solidFill>
                  <a:schemeClr val="tx1"/>
                </a:solidFill>
                <a:highlight>
                  <a:srgbClr val="FFFF00"/>
                </a:highlight>
                <a:latin typeface="+mn-lt"/>
              </a:rPr>
              <a:t>Consider the concept of value, as it applies to earthly things</a:t>
            </a:r>
          </a:p>
          <a:p>
            <a:pPr marL="1085850" lvl="2" indent="-171450">
              <a:buFont typeface="Arial" panose="020B0604020202020204" pitchFamily="34" charset="0"/>
              <a:buChar char="•"/>
            </a:pPr>
            <a:r>
              <a:rPr lang="en-US" sz="2000" dirty="0">
                <a:solidFill>
                  <a:schemeClr val="tx1"/>
                </a:solidFill>
                <a:latin typeface="+mn-lt"/>
              </a:rPr>
              <a:t>Definition (Webster) </a:t>
            </a:r>
            <a:r>
              <a:rPr lang="en-US" sz="2000" b="0" i="0" dirty="0">
                <a:solidFill>
                  <a:schemeClr val="tx1"/>
                </a:solidFill>
                <a:effectLst/>
                <a:latin typeface="+mn-lt"/>
              </a:rPr>
              <a:t>relative worth, utility, or importance</a:t>
            </a:r>
          </a:p>
          <a:p>
            <a:pPr marL="1085850" lvl="2" indent="-171450">
              <a:buFont typeface="Arial" panose="020B0604020202020204" pitchFamily="34" charset="0"/>
              <a:buChar char="•"/>
            </a:pPr>
            <a:r>
              <a:rPr lang="en-US" sz="2000" b="0" i="0" dirty="0">
                <a:solidFill>
                  <a:schemeClr val="tx1"/>
                </a:solidFill>
                <a:effectLst/>
                <a:latin typeface="+mn-lt"/>
              </a:rPr>
              <a:t>Fine Arts as a college degree may be greatly valued by the one who is interested in the discipline.  However, it is the least valuable degree of any with regard to employment prospects and salary.  (Sorry Debbie).</a:t>
            </a:r>
          </a:p>
          <a:p>
            <a:pPr marL="1085850" lvl="2" indent="-171450">
              <a:buFont typeface="Arial" panose="020B0604020202020204" pitchFamily="34" charset="0"/>
              <a:buChar char="•"/>
            </a:pPr>
            <a:r>
              <a:rPr lang="en-US" sz="2000" b="0" i="0" dirty="0">
                <a:solidFill>
                  <a:schemeClr val="tx1"/>
                </a:solidFill>
                <a:effectLst/>
                <a:latin typeface="+mn-lt"/>
              </a:rPr>
              <a:t>Gold is a dense, soft, yellow metal.  It has value because it is pretty, and it is fairly rare.  If you want some, it is going to cost you.  Interestingly, in Napoleon’s time, aluminum was more rare than gold (more difficult to refine), and was more valuable.  Napoleon served his guests on aluminum platters as a means of showing off.</a:t>
            </a:r>
          </a:p>
          <a:p>
            <a:pPr marL="1543050" lvl="3" indent="-171450">
              <a:buFont typeface="Arial" panose="020B0604020202020204" pitchFamily="34" charset="0"/>
              <a:buChar char="•"/>
            </a:pPr>
            <a:r>
              <a:rPr lang="en-US" sz="2000" b="0" i="0" dirty="0">
                <a:solidFill>
                  <a:schemeClr val="tx1"/>
                </a:solidFill>
                <a:effectLst/>
                <a:latin typeface="+mn-lt"/>
              </a:rPr>
              <a:t>Ultimately, gold is just a hunk of metal.  No intrinsic value as jewelry (at least).  Only valuable because people are willing to pay for it.</a:t>
            </a:r>
          </a:p>
          <a:p>
            <a:pPr marL="1543050" lvl="3" indent="-171450">
              <a:buFont typeface="Arial" panose="020B0604020202020204" pitchFamily="34" charset="0"/>
              <a:buChar char="•"/>
            </a:pPr>
            <a:r>
              <a:rPr lang="en-US" sz="2000" b="0" i="0" dirty="0">
                <a:solidFill>
                  <a:schemeClr val="tx1"/>
                </a:solidFill>
                <a:effectLst/>
                <a:latin typeface="+mn-lt"/>
              </a:rPr>
              <a:t>What does the Bible say is more precious than gold?</a:t>
            </a:r>
          </a:p>
          <a:p>
            <a:pPr marL="0" lvl="0" indent="0">
              <a:buFont typeface="Arial" panose="020B0604020202020204" pitchFamily="34" charset="0"/>
              <a:buNone/>
            </a:pPr>
            <a:r>
              <a:rPr lang="en-US" sz="2000" b="1" i="0" dirty="0">
                <a:solidFill>
                  <a:srgbClr val="FF0000"/>
                </a:solidFill>
                <a:effectLst/>
                <a:latin typeface="+mn-lt"/>
              </a:rPr>
              <a:t>(</a:t>
            </a:r>
            <a:r>
              <a:rPr lang="en-US" sz="2000" b="1" dirty="0">
                <a:solidFill>
                  <a:srgbClr val="FF0000"/>
                </a:solidFill>
                <a:latin typeface="+mn-lt"/>
              </a:rPr>
              <a:t>1 Peter 1:6-8), </a:t>
            </a:r>
            <a:r>
              <a:rPr lang="en-US" sz="2000" i="1" dirty="0">
                <a:solidFill>
                  <a:srgbClr val="FF0000"/>
                </a:solidFill>
                <a:latin typeface="+mn-lt"/>
              </a:rPr>
              <a:t>“In this you greatly rejoice, though now for a little while, if need be, you have been grieved by various trials,</a:t>
            </a:r>
            <a:r>
              <a:rPr lang="en-US" sz="2000" i="1" baseline="30000" dirty="0">
                <a:solidFill>
                  <a:srgbClr val="FF0000"/>
                </a:solidFill>
                <a:latin typeface="+mn-lt"/>
              </a:rPr>
              <a:t> 7</a:t>
            </a:r>
            <a:r>
              <a:rPr lang="en-US" sz="2000" i="1" dirty="0">
                <a:solidFill>
                  <a:srgbClr val="FF0000"/>
                </a:solidFill>
                <a:latin typeface="+mn-lt"/>
              </a:rPr>
              <a:t> that the genuineness of </a:t>
            </a:r>
            <a:r>
              <a:rPr lang="en-US" sz="2000" i="1" u="sng" dirty="0">
                <a:solidFill>
                  <a:srgbClr val="FF0000"/>
                </a:solidFill>
                <a:latin typeface="+mn-lt"/>
              </a:rPr>
              <a:t>your faith</a:t>
            </a:r>
            <a:r>
              <a:rPr lang="en-US" sz="2000" i="1" dirty="0">
                <a:solidFill>
                  <a:srgbClr val="FF0000"/>
                </a:solidFill>
                <a:latin typeface="+mn-lt"/>
              </a:rPr>
              <a:t>, being much more precious than gold that perishes, though it is tested by fire, may be found to praise, honor, and glory at the revelation of Jesus Christ,</a:t>
            </a:r>
            <a:r>
              <a:rPr lang="en-US" sz="2000" i="1" baseline="30000" dirty="0">
                <a:solidFill>
                  <a:srgbClr val="FF0000"/>
                </a:solidFill>
                <a:latin typeface="+mn-lt"/>
              </a:rPr>
              <a:t> 8</a:t>
            </a:r>
            <a:r>
              <a:rPr lang="en-US" sz="2000" i="1" dirty="0">
                <a:solidFill>
                  <a:srgbClr val="FF0000"/>
                </a:solidFill>
                <a:latin typeface="+mn-lt"/>
              </a:rPr>
              <a:t> whom having not seen you love.”</a:t>
            </a:r>
          </a:p>
          <a:p>
            <a:pPr marL="628650" lvl="1" indent="-171450">
              <a:buFont typeface="Arial" panose="020B0604020202020204" pitchFamily="34" charset="0"/>
              <a:buChar char="•"/>
            </a:pPr>
            <a:r>
              <a:rPr lang="en-US" sz="2000" b="1" dirty="0">
                <a:solidFill>
                  <a:schemeClr val="tx1"/>
                </a:solidFill>
                <a:highlight>
                  <a:srgbClr val="FFFF00"/>
                </a:highlight>
              </a:rPr>
              <a:t>So, with earthly things, value can only be determined relatively</a:t>
            </a:r>
          </a:p>
          <a:p>
            <a:pPr marL="1085850" lvl="2" indent="-171450">
              <a:buFont typeface="Arial" panose="020B0604020202020204" pitchFamily="34" charset="0"/>
              <a:buChar char="•"/>
            </a:pPr>
            <a:r>
              <a:rPr lang="en-US" sz="2000" dirty="0">
                <a:solidFill>
                  <a:schemeClr val="tx1"/>
                </a:solidFill>
              </a:rPr>
              <a:t>And, without God in the picture, earthly possessions and accomplishments have no worth</a:t>
            </a:r>
          </a:p>
          <a:p>
            <a:pPr marL="1085850" lvl="2" indent="-171450">
              <a:buFont typeface="Arial" panose="020B0604020202020204" pitchFamily="34" charset="0"/>
              <a:buChar char="•"/>
            </a:pPr>
            <a:r>
              <a:rPr lang="en-US" sz="2000" dirty="0">
                <a:solidFill>
                  <a:schemeClr val="tx1"/>
                </a:solidFill>
              </a:rPr>
              <a:t>This is the point of view of the Preacher of Ecclesiastes</a:t>
            </a:r>
          </a:p>
          <a:p>
            <a:pPr marL="0" lvl="0" indent="0">
              <a:buFont typeface="Arial" panose="020B0604020202020204" pitchFamily="34" charset="0"/>
              <a:buNone/>
            </a:pPr>
            <a:r>
              <a:rPr lang="en-US" sz="2000" b="1" dirty="0">
                <a:solidFill>
                  <a:srgbClr val="FF0000"/>
                </a:solidFill>
              </a:rPr>
              <a:t>(Ecclesiastes 1:2), </a:t>
            </a:r>
            <a:r>
              <a:rPr lang="en-US" sz="2000" i="1" dirty="0">
                <a:solidFill>
                  <a:srgbClr val="FF0000"/>
                </a:solidFill>
              </a:rPr>
              <a:t>“Vanity of vanities,” says the </a:t>
            </a:r>
            <a:r>
              <a:rPr lang="en-US" sz="2000" i="1" dirty="0" err="1">
                <a:solidFill>
                  <a:srgbClr val="FF0000"/>
                </a:solidFill>
              </a:rPr>
              <a:t>Preacher;“Vanity</a:t>
            </a:r>
            <a:r>
              <a:rPr lang="en-US" sz="2000" i="1" dirty="0">
                <a:solidFill>
                  <a:srgbClr val="FF0000"/>
                </a:solidFill>
              </a:rPr>
              <a:t> of vanities, all is vanity.”</a:t>
            </a:r>
          </a:p>
          <a:p>
            <a:pPr marL="628650" lvl="1" indent="-171450">
              <a:buFont typeface="Arial" panose="020B0604020202020204" pitchFamily="34" charset="0"/>
              <a:buChar char="•"/>
            </a:pPr>
            <a:r>
              <a:rPr lang="en-US" sz="2000" b="1" dirty="0">
                <a:solidFill>
                  <a:schemeClr val="tx1"/>
                </a:solidFill>
                <a:highlight>
                  <a:srgbClr val="FFFF00"/>
                </a:highlight>
              </a:rPr>
              <a:t>Let’s spend a few moments looking at some things without intrinsic value, that men seek and desire to the detriment of their souls.</a:t>
            </a:r>
          </a:p>
        </p:txBody>
      </p:sp>
      <p:sp>
        <p:nvSpPr>
          <p:cNvPr id="4" name="Slide Number Placeholder 3"/>
          <p:cNvSpPr>
            <a:spLocks noGrp="1"/>
          </p:cNvSpPr>
          <p:nvPr>
            <p:ph type="sldNum" sz="quarter" idx="5"/>
          </p:nvPr>
        </p:nvSpPr>
        <p:spPr/>
        <p:txBody>
          <a:bodyPr/>
          <a:lstStyle/>
          <a:p>
            <a:fld id="{9DFA5183-C6EE-4F08-9FBA-12E58920A86B}" type="slidenum">
              <a:rPr lang="en-US" smtClean="0"/>
              <a:t>1</a:t>
            </a:fld>
            <a:endParaRPr lang="en-US"/>
          </a:p>
        </p:txBody>
      </p:sp>
    </p:spTree>
    <p:extLst>
      <p:ext uri="{BB962C8B-B14F-4D97-AF65-F5344CB8AC3E}">
        <p14:creationId xmlns:p14="http://schemas.microsoft.com/office/powerpoint/2010/main" val="67867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highlight>
                  <a:srgbClr val="FF00FF"/>
                </a:highlight>
              </a:rPr>
              <a:t>Earthly Wisdom</a:t>
            </a:r>
          </a:p>
          <a:p>
            <a:pPr marL="171450" indent="-171450">
              <a:buFont typeface="Arial" panose="020B0604020202020204" pitchFamily="34" charset="0"/>
              <a:buChar char="•"/>
            </a:pPr>
            <a:r>
              <a:rPr lang="en-US" sz="2000" b="1" dirty="0">
                <a:highlight>
                  <a:srgbClr val="FF00FF"/>
                </a:highlight>
              </a:rPr>
              <a:t>It is interesting that ungodly men often have a better understanding of how the world works.</a:t>
            </a:r>
          </a:p>
          <a:p>
            <a:pPr marL="628650" lvl="1" indent="-171450">
              <a:buFont typeface="Arial" panose="020B0604020202020204" pitchFamily="34" charset="0"/>
              <a:buChar char="•"/>
            </a:pPr>
            <a:r>
              <a:rPr lang="en-US" sz="2000" b="1" dirty="0">
                <a:highlight>
                  <a:srgbClr val="FFFF00"/>
                </a:highlight>
              </a:rPr>
              <a:t>The King in our text sought to know how the world works.</a:t>
            </a:r>
          </a:p>
          <a:p>
            <a:r>
              <a:rPr lang="en-US" sz="2000" b="1" dirty="0">
                <a:solidFill>
                  <a:srgbClr val="FF0000"/>
                </a:solidFill>
              </a:rPr>
              <a:t>(1:13-15), READ</a:t>
            </a:r>
          </a:p>
          <a:p>
            <a:pPr marL="1085850" lvl="2" indent="-171450">
              <a:buFont typeface="Arial" panose="020B0604020202020204" pitchFamily="34" charset="0"/>
              <a:buChar char="•"/>
            </a:pPr>
            <a:r>
              <a:rPr lang="en-US" sz="2000" dirty="0"/>
              <a:t>He saw that ultimately, such knowledge accomplishes little.</a:t>
            </a:r>
          </a:p>
          <a:p>
            <a:pPr marL="1085850" lvl="2" indent="-171450">
              <a:buFont typeface="Arial" panose="020B0604020202020204" pitchFamily="34" charset="0"/>
              <a:buChar char="•"/>
            </a:pPr>
            <a:r>
              <a:rPr lang="en-US" sz="2000" dirty="0"/>
              <a:t>Consider how this works in our national issues (our educated leaders)</a:t>
            </a:r>
          </a:p>
          <a:p>
            <a:pPr marL="1085850" lvl="2" indent="-171450">
              <a:buFont typeface="Arial" panose="020B0604020202020204" pitchFamily="34" charset="0"/>
              <a:buChar char="•"/>
            </a:pPr>
            <a:r>
              <a:rPr lang="en-US" sz="2000" dirty="0"/>
              <a:t>The poor remain, lawlessness remains, unfairness is rampant, etc., etc.</a:t>
            </a:r>
          </a:p>
          <a:p>
            <a:pPr marL="628650" lvl="1" indent="-171450">
              <a:buFont typeface="Arial" panose="020B0604020202020204" pitchFamily="34" charset="0"/>
              <a:buChar char="•"/>
            </a:pPr>
            <a:r>
              <a:rPr lang="en-US" sz="2000" b="1" dirty="0">
                <a:highlight>
                  <a:srgbClr val="FFFF00"/>
                </a:highlight>
              </a:rPr>
              <a:t>Consider the Parable of the unjust steward (Luke 16)</a:t>
            </a:r>
          </a:p>
          <a:p>
            <a:pPr marL="1085850" lvl="2" indent="-171450">
              <a:buFont typeface="Arial" panose="020B0604020202020204" pitchFamily="34" charset="0"/>
              <a:buChar char="•"/>
            </a:pPr>
            <a:r>
              <a:rPr lang="en-US" sz="2000" dirty="0"/>
              <a:t>He acted in a very unscrupulous way, and yet the Lord commended Him in one area.</a:t>
            </a:r>
          </a:p>
          <a:p>
            <a:pPr marL="0" lvl="0" indent="0">
              <a:buFont typeface="Arial" panose="020B0604020202020204" pitchFamily="34" charset="0"/>
              <a:buNone/>
            </a:pPr>
            <a:r>
              <a:rPr lang="en-US" sz="2000" b="1" dirty="0">
                <a:solidFill>
                  <a:srgbClr val="FF0000"/>
                </a:solidFill>
              </a:rPr>
              <a:t>(Luke 16:8), </a:t>
            </a:r>
            <a:r>
              <a:rPr lang="en-US" sz="2000" i="1" dirty="0">
                <a:solidFill>
                  <a:srgbClr val="FF0000"/>
                </a:solidFill>
              </a:rPr>
              <a:t>“So the master commended the unjust steward because he had dealt shrewdly. For the sons of this world are more shrewd in their generation than the sons of light.”</a:t>
            </a:r>
          </a:p>
          <a:p>
            <a:pPr marL="1085850" lvl="2" indent="-171450">
              <a:buFont typeface="Arial" panose="020B0604020202020204" pitchFamily="34" charset="0"/>
              <a:buChar char="•"/>
            </a:pPr>
            <a:r>
              <a:rPr lang="en-US" sz="2000" i="0" dirty="0"/>
              <a:t>Of course, the steward acted in a selfish and unrighteous manner.  But, he knew how the world worked, and there is a lesson here.</a:t>
            </a:r>
          </a:p>
          <a:p>
            <a:pPr marL="1085850" lvl="2" indent="-171450">
              <a:buFont typeface="Arial" panose="020B0604020202020204" pitchFamily="34" charset="0"/>
              <a:buChar char="•"/>
            </a:pPr>
            <a:r>
              <a:rPr lang="en-US" sz="2000" i="0" dirty="0"/>
              <a:t>What is the Lesson?</a:t>
            </a:r>
          </a:p>
          <a:p>
            <a:pPr marL="0" lvl="0" indent="0">
              <a:buFont typeface="Arial" panose="020B0604020202020204" pitchFamily="34" charset="0"/>
              <a:buNone/>
            </a:pPr>
            <a:r>
              <a:rPr lang="en-US" sz="2000" b="1" dirty="0">
                <a:solidFill>
                  <a:srgbClr val="FF0000"/>
                </a:solidFill>
              </a:rPr>
              <a:t>(Luke 16:9), </a:t>
            </a:r>
            <a:r>
              <a:rPr lang="en-US" sz="2000" i="1" dirty="0">
                <a:solidFill>
                  <a:srgbClr val="FF0000"/>
                </a:solidFill>
              </a:rPr>
              <a:t>“And I say to you, make friends for yourselves by unrighteous mammon, that when you fail, they may receive you into an everlasting home.”</a:t>
            </a:r>
          </a:p>
          <a:p>
            <a:pPr marL="1543050" lvl="3" indent="-171450">
              <a:buFont typeface="Arial" panose="020B0604020202020204" pitchFamily="34" charset="0"/>
              <a:buChar char="•"/>
            </a:pPr>
            <a:r>
              <a:rPr lang="en-US" sz="2000" dirty="0"/>
              <a:t>In effect, use unrighteous mammon is such a way as to bring your acceptance by God (Generosity, benevolence)</a:t>
            </a:r>
          </a:p>
          <a:p>
            <a:pPr marL="0" lvl="0" indent="0">
              <a:buFont typeface="Arial" panose="020B0604020202020204" pitchFamily="34" charset="0"/>
              <a:buNone/>
            </a:pPr>
            <a:r>
              <a:rPr lang="en-US" sz="2000" b="1" dirty="0">
                <a:solidFill>
                  <a:srgbClr val="FF0000"/>
                </a:solidFill>
              </a:rPr>
              <a:t>(Luke 6:38), </a:t>
            </a:r>
            <a:r>
              <a:rPr lang="en-US" sz="2000" i="1" dirty="0">
                <a:solidFill>
                  <a:srgbClr val="FF0000"/>
                </a:solidFill>
              </a:rPr>
              <a:t>“Give, and it will be given to you: good measure, pressed down, shaken together, and running over will be put into your bosom. For with the same measure that you use, it will be measured back to you.”</a:t>
            </a:r>
          </a:p>
          <a:p>
            <a:pPr marL="628650" lvl="1" indent="-171450">
              <a:buFont typeface="Arial" panose="020B0604020202020204" pitchFamily="34" charset="0"/>
              <a:buChar char="•"/>
            </a:pPr>
            <a:r>
              <a:rPr lang="en-US" sz="2000" b="1" dirty="0">
                <a:highlight>
                  <a:srgbClr val="FFFF00"/>
                </a:highlight>
              </a:rPr>
              <a:t>Earthly wisdom ultimately is vain!</a:t>
            </a:r>
          </a:p>
          <a:p>
            <a:pPr marL="0" lvl="0" indent="0">
              <a:buFont typeface="Arial" panose="020B0604020202020204" pitchFamily="34" charset="0"/>
              <a:buNone/>
            </a:pPr>
            <a:r>
              <a:rPr lang="en-US" sz="2000" b="1" dirty="0">
                <a:solidFill>
                  <a:srgbClr val="FF0000"/>
                </a:solidFill>
              </a:rPr>
              <a:t>(1:16-18) READ</a:t>
            </a:r>
          </a:p>
          <a:p>
            <a:pPr marL="1085850" lvl="2" indent="-171450">
              <a:buFont typeface="Arial" panose="020B0604020202020204" pitchFamily="34" charset="0"/>
              <a:buChar char="•"/>
            </a:pPr>
            <a:r>
              <a:rPr lang="en-US" sz="2000" dirty="0"/>
              <a:t>As stated in the text, wisdom (awareness and knowledge of how the world works) only brings grief.  The naïve are often happier than the wise (small children as examples).</a:t>
            </a:r>
          </a:p>
          <a:p>
            <a:pPr marL="628650" lvl="1" indent="-171450">
              <a:buFont typeface="Arial" panose="020B0604020202020204" pitchFamily="34" charset="0"/>
              <a:buChar char="•"/>
            </a:pPr>
            <a:r>
              <a:rPr lang="en-US" sz="2000" b="1" dirty="0">
                <a:highlight>
                  <a:srgbClr val="FFFF00"/>
                </a:highlight>
              </a:rPr>
              <a:t>Earthly wisdom brings pride, selfishness and division</a:t>
            </a:r>
          </a:p>
          <a:p>
            <a:pPr marL="0" lvl="0" indent="0">
              <a:buFont typeface="Arial" panose="020B0604020202020204" pitchFamily="34" charset="0"/>
              <a:buNone/>
            </a:pPr>
            <a:r>
              <a:rPr lang="en-US" sz="2000" b="1" dirty="0">
                <a:solidFill>
                  <a:srgbClr val="FF0000"/>
                </a:solidFill>
              </a:rPr>
              <a:t>(James 3:14-16), </a:t>
            </a:r>
            <a:r>
              <a:rPr lang="en-US" sz="2000" i="1" dirty="0">
                <a:solidFill>
                  <a:srgbClr val="FF0000"/>
                </a:solidFill>
              </a:rPr>
              <a:t>“But if you have bitter envy and self-seeking in your hearts, do not boast and lie against the truth.</a:t>
            </a:r>
            <a:r>
              <a:rPr lang="en-US" sz="2000" i="1" baseline="30000" dirty="0">
                <a:solidFill>
                  <a:srgbClr val="FF0000"/>
                </a:solidFill>
              </a:rPr>
              <a:t> 15</a:t>
            </a:r>
            <a:r>
              <a:rPr lang="en-US" sz="2000" i="1" dirty="0">
                <a:solidFill>
                  <a:srgbClr val="FF0000"/>
                </a:solidFill>
              </a:rPr>
              <a:t> This wisdom does not descend from above, but is earthly, sensual, demonic.</a:t>
            </a:r>
            <a:r>
              <a:rPr lang="en-US" sz="2000" i="1" baseline="30000" dirty="0">
                <a:solidFill>
                  <a:srgbClr val="FF0000"/>
                </a:solidFill>
              </a:rPr>
              <a:t> 16</a:t>
            </a:r>
            <a:r>
              <a:rPr lang="en-US" sz="2000" i="1" dirty="0">
                <a:solidFill>
                  <a:srgbClr val="FF0000"/>
                </a:solidFill>
              </a:rPr>
              <a:t> For where envy and self-seeking exist, confusion and every evil thing are there.”</a:t>
            </a:r>
          </a:p>
          <a:p>
            <a:pPr marL="628650" lvl="1" indent="-171450">
              <a:buFont typeface="Arial" panose="020B0604020202020204" pitchFamily="34" charset="0"/>
              <a:buChar char="•"/>
            </a:pPr>
            <a:r>
              <a:rPr lang="en-US" sz="2000" b="1" dirty="0">
                <a:highlight>
                  <a:srgbClr val="FFFF00"/>
                </a:highlight>
              </a:rPr>
              <a:t>In contrast, heavenly wisdom brings peace, humility and righteousness</a:t>
            </a:r>
          </a:p>
          <a:p>
            <a:pPr marL="0" lvl="0" indent="0">
              <a:buFont typeface="Arial" panose="020B0604020202020204" pitchFamily="34" charset="0"/>
              <a:buNone/>
            </a:pPr>
            <a:r>
              <a:rPr lang="en-US" sz="2000" b="1" dirty="0">
                <a:solidFill>
                  <a:srgbClr val="FF0000"/>
                </a:solidFill>
              </a:rPr>
              <a:t>(James 3:17-18), </a:t>
            </a:r>
            <a:r>
              <a:rPr lang="en-US" sz="2000" i="1" dirty="0">
                <a:solidFill>
                  <a:srgbClr val="FF0000"/>
                </a:solidFill>
              </a:rPr>
              <a:t>“But the wisdom that is from above is first pure, then peaceable, gentle, willing to yield, full of mercy and good fruits, without partiality and without hypocrisy.</a:t>
            </a:r>
            <a:r>
              <a:rPr lang="en-US" sz="2000" i="1" baseline="30000" dirty="0">
                <a:solidFill>
                  <a:srgbClr val="FF0000"/>
                </a:solidFill>
              </a:rPr>
              <a:t> 18</a:t>
            </a:r>
            <a:r>
              <a:rPr lang="en-US" sz="2000" i="1" dirty="0">
                <a:solidFill>
                  <a:srgbClr val="FF0000"/>
                </a:solidFill>
              </a:rPr>
              <a:t> Now the fruit of righteousness is sown in peace by those who make peace.”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A5183-C6EE-4F08-9FBA-12E58920A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6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highlight>
                  <a:srgbClr val="FF00FF"/>
                </a:highlight>
              </a:rPr>
              <a:t>Earthly Pleasure</a:t>
            </a:r>
          </a:p>
          <a:p>
            <a:pPr marL="171450" indent="-171450">
              <a:buFont typeface="Arial" panose="020B0604020202020204" pitchFamily="34" charset="0"/>
              <a:buChar char="•"/>
            </a:pPr>
            <a:r>
              <a:rPr lang="en-US" sz="2000" b="1" dirty="0">
                <a:highlight>
                  <a:srgbClr val="FF00FF"/>
                </a:highlight>
              </a:rPr>
              <a:t>One of the most characteristic truths about our nation is the hedonistic culture it champions</a:t>
            </a:r>
          </a:p>
          <a:p>
            <a:pPr marL="628650" lvl="1" indent="-171450">
              <a:buFont typeface="Arial" panose="020B0604020202020204" pitchFamily="34" charset="0"/>
              <a:buChar char="•"/>
            </a:pPr>
            <a:r>
              <a:rPr lang="en-US" sz="2000" b="1" dirty="0">
                <a:highlight>
                  <a:srgbClr val="FFFF00"/>
                </a:highlight>
              </a:rPr>
              <a:t>Typically Americans have the same attitude as Solomon did, as expressed in our text.</a:t>
            </a:r>
          </a:p>
          <a:p>
            <a:r>
              <a:rPr lang="en-US" sz="2000" b="1" dirty="0">
                <a:solidFill>
                  <a:srgbClr val="FF0000"/>
                </a:solidFill>
              </a:rPr>
              <a:t>(2:1-3) READ</a:t>
            </a:r>
          </a:p>
          <a:p>
            <a:pPr marL="628650" lvl="1" indent="-171450">
              <a:buFont typeface="Arial" panose="020B0604020202020204" pitchFamily="34" charset="0"/>
              <a:buChar char="•"/>
            </a:pPr>
            <a:r>
              <a:rPr lang="en-US" sz="2000" b="1" dirty="0">
                <a:highlight>
                  <a:srgbClr val="FFFF00"/>
                </a:highlight>
              </a:rPr>
              <a:t>Earthly pleasure brings Dissipation</a:t>
            </a:r>
          </a:p>
          <a:p>
            <a:pPr marL="0" lvl="0" indent="0">
              <a:buFont typeface="Arial" panose="020B0604020202020204" pitchFamily="34" charset="0"/>
              <a:buNone/>
            </a:pPr>
            <a:r>
              <a:rPr lang="en-US" sz="2000" b="1" dirty="0">
                <a:solidFill>
                  <a:srgbClr val="FF0000"/>
                </a:solidFill>
              </a:rPr>
              <a:t>(Ephesians 5:18-19), </a:t>
            </a:r>
            <a:r>
              <a:rPr lang="en-US" sz="2000" i="1" dirty="0">
                <a:solidFill>
                  <a:srgbClr val="FF0000"/>
                </a:solidFill>
              </a:rPr>
              <a:t>“And do not be drunk with wine, in which is dissipation; but be filled with the Spirit,</a:t>
            </a:r>
            <a:r>
              <a:rPr lang="en-US" sz="2000" i="1" baseline="30000" dirty="0">
                <a:solidFill>
                  <a:srgbClr val="FF0000"/>
                </a:solidFill>
              </a:rPr>
              <a:t> 19</a:t>
            </a:r>
            <a:r>
              <a:rPr lang="en-US" sz="2000" i="1" dirty="0">
                <a:solidFill>
                  <a:srgbClr val="FF0000"/>
                </a:solidFill>
              </a:rPr>
              <a:t> speaking to one another in psalms and hymns and spiritual songs, singing and making melody in your heart to the Lord.”</a:t>
            </a:r>
          </a:p>
          <a:p>
            <a:pPr marL="1085850" lvl="2" indent="-171450">
              <a:buFont typeface="Arial" panose="020B0604020202020204" pitchFamily="34" charset="0"/>
              <a:buChar char="•"/>
            </a:pPr>
            <a:r>
              <a:rPr lang="en-US" sz="2000" b="0" dirty="0"/>
              <a:t>In contrast, note the true and lasting joy that comes from worshipping God</a:t>
            </a:r>
          </a:p>
          <a:p>
            <a:pPr marL="628650" lvl="1" indent="-171450">
              <a:buFont typeface="Arial" panose="020B0604020202020204" pitchFamily="34" charset="0"/>
              <a:buChar char="•"/>
            </a:pPr>
            <a:r>
              <a:rPr lang="en-US" sz="2000" b="1" dirty="0">
                <a:highlight>
                  <a:srgbClr val="FFFF00"/>
                </a:highlight>
              </a:rPr>
              <a:t>The Christian is called to a pursuit of holiness</a:t>
            </a:r>
          </a:p>
          <a:p>
            <a:pPr marL="0" lvl="0" indent="0">
              <a:buFont typeface="Arial" panose="020B0604020202020204" pitchFamily="34" charset="0"/>
              <a:buNone/>
            </a:pPr>
            <a:r>
              <a:rPr lang="en-US" sz="2000" b="1" dirty="0">
                <a:solidFill>
                  <a:srgbClr val="FF0000"/>
                </a:solidFill>
              </a:rPr>
              <a:t>(1 Peter 4:1-5), </a:t>
            </a:r>
            <a:r>
              <a:rPr lang="en-US" sz="2000" i="1" dirty="0">
                <a:solidFill>
                  <a:srgbClr val="FF0000"/>
                </a:solidFill>
              </a:rPr>
              <a:t>“for he who has suffered in the flesh has ceased from sin,</a:t>
            </a:r>
            <a:r>
              <a:rPr lang="en-US" sz="2000" i="1" baseline="30000" dirty="0">
                <a:solidFill>
                  <a:srgbClr val="FF0000"/>
                </a:solidFill>
              </a:rPr>
              <a:t> 2</a:t>
            </a:r>
            <a:r>
              <a:rPr lang="en-US" sz="2000" i="1" dirty="0">
                <a:solidFill>
                  <a:srgbClr val="FF0000"/>
                </a:solidFill>
              </a:rPr>
              <a:t> that he no longer should live the rest of his time in the flesh for the lusts of men, but for the will of God.</a:t>
            </a:r>
            <a:r>
              <a:rPr lang="en-US" sz="2000" i="1" baseline="30000" dirty="0">
                <a:solidFill>
                  <a:srgbClr val="FF0000"/>
                </a:solidFill>
              </a:rPr>
              <a:t> 3</a:t>
            </a:r>
            <a:r>
              <a:rPr lang="en-US" sz="2000" i="1" dirty="0">
                <a:solidFill>
                  <a:srgbClr val="FF0000"/>
                </a:solidFill>
              </a:rPr>
              <a:t> For we have spent enough of our past lifetime in doing the will of the Gentiles—when we walked in lewdness, lusts, drunkenness, revelries, drinking parties, and abominable idolatries.</a:t>
            </a:r>
            <a:r>
              <a:rPr lang="en-US" sz="2000" i="1" baseline="30000" dirty="0">
                <a:solidFill>
                  <a:srgbClr val="FF0000"/>
                </a:solidFill>
              </a:rPr>
              <a:t> 4</a:t>
            </a:r>
            <a:r>
              <a:rPr lang="en-US" sz="2000" i="1" dirty="0">
                <a:solidFill>
                  <a:srgbClr val="FF0000"/>
                </a:solidFill>
              </a:rPr>
              <a:t> In regard to these, they think it strange that you do not run with them in the same flood of dissipation, speaking evil of you.</a:t>
            </a:r>
            <a:r>
              <a:rPr lang="en-US" sz="2000" i="1" baseline="30000" dirty="0">
                <a:solidFill>
                  <a:srgbClr val="FF0000"/>
                </a:solidFill>
              </a:rPr>
              <a:t> 5</a:t>
            </a:r>
            <a:r>
              <a:rPr lang="en-US" sz="2000" i="1" dirty="0">
                <a:solidFill>
                  <a:srgbClr val="FF0000"/>
                </a:solidFill>
              </a:rPr>
              <a:t> They will give an account to Him who is ready to judge the living and the dead.”</a:t>
            </a:r>
          </a:p>
          <a:p>
            <a:pPr marL="628650" lvl="1" indent="-171450">
              <a:buFont typeface="Arial" panose="020B0604020202020204" pitchFamily="34" charset="0"/>
              <a:buChar char="•"/>
            </a:pPr>
            <a:r>
              <a:rPr lang="en-US" sz="2000" b="1" dirty="0">
                <a:highlight>
                  <a:srgbClr val="FFFF00"/>
                </a:highlight>
              </a:rPr>
              <a:t>God Opposes Hedonism</a:t>
            </a:r>
          </a:p>
          <a:p>
            <a:r>
              <a:rPr lang="en-US" sz="2000" b="1" dirty="0">
                <a:solidFill>
                  <a:srgbClr val="FF0000"/>
                </a:solidFill>
              </a:rPr>
              <a:t>(Psalm 11:4-5), </a:t>
            </a:r>
            <a:r>
              <a:rPr lang="en-US" sz="2000" b="0" i="1" dirty="0">
                <a:solidFill>
                  <a:srgbClr val="FF0000"/>
                </a:solidFill>
              </a:rPr>
              <a:t>“The Lord is in His holy temple, the Lord's throne is in heaven; His eyes behold, His eyelids test the sons of men. </a:t>
            </a:r>
            <a:r>
              <a:rPr lang="en-US" sz="2000" b="0" i="1" baseline="30000" dirty="0">
                <a:solidFill>
                  <a:srgbClr val="FF0000"/>
                </a:solidFill>
              </a:rPr>
              <a:t>5</a:t>
            </a:r>
            <a:r>
              <a:rPr lang="en-US" sz="2000" b="0" i="1" dirty="0">
                <a:solidFill>
                  <a:srgbClr val="FF0000"/>
                </a:solidFill>
              </a:rPr>
              <a:t> The Lord tests the righteous, but the wicked and the one who loves violence His soul hates.”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A5183-C6EE-4F08-9FBA-12E58920A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41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highlight>
                  <a:srgbClr val="FF00FF"/>
                </a:highlight>
              </a:rPr>
              <a:t>Earthly Possessions </a:t>
            </a:r>
          </a:p>
          <a:p>
            <a:pPr marL="171450" lvl="0" indent="-171450">
              <a:buFont typeface="Arial" panose="020B0604020202020204" pitchFamily="34" charset="0"/>
              <a:buChar char="•"/>
            </a:pPr>
            <a:r>
              <a:rPr lang="en-US" sz="2000" b="1" dirty="0">
                <a:highlight>
                  <a:srgbClr val="FF00FF"/>
                </a:highlight>
              </a:rPr>
              <a:t>Not only is our society characterized by hedonism, it is also extremely materialistic.</a:t>
            </a:r>
          </a:p>
          <a:p>
            <a:pPr marL="628650" lvl="1" indent="-171450">
              <a:buFont typeface="Arial" panose="020B0604020202020204" pitchFamily="34" charset="0"/>
              <a:buChar char="•"/>
            </a:pPr>
            <a:r>
              <a:rPr lang="en-US" sz="2000" b="1" dirty="0">
                <a:highlight>
                  <a:srgbClr val="FFFF00"/>
                </a:highlight>
              </a:rPr>
              <a:t>Jesus warned</a:t>
            </a:r>
          </a:p>
          <a:p>
            <a:pPr marL="0" lvl="0" indent="0">
              <a:buFont typeface="Arial" panose="020B0604020202020204" pitchFamily="34" charset="0"/>
              <a:buNone/>
            </a:pPr>
            <a:r>
              <a:rPr lang="en-US" sz="2000" b="1" dirty="0">
                <a:solidFill>
                  <a:srgbClr val="FF0000"/>
                </a:solidFill>
              </a:rPr>
              <a:t>(Luke 12:15), </a:t>
            </a:r>
            <a:r>
              <a:rPr lang="en-US" sz="2000" i="1" dirty="0">
                <a:solidFill>
                  <a:srgbClr val="FF0000"/>
                </a:solidFill>
              </a:rPr>
              <a:t>“Take heed and beware of covetousness, for one's life does not consist in the abundance of the things he possesses.”</a:t>
            </a:r>
            <a:endParaRPr lang="en-US" sz="2000" i="0" dirty="0">
              <a:solidFill>
                <a:srgbClr val="FF0000"/>
              </a:solidFill>
            </a:endParaRPr>
          </a:p>
          <a:p>
            <a:pPr marL="0" lvl="0" indent="0">
              <a:buFont typeface="Arial" panose="020B0604020202020204" pitchFamily="34" charset="0"/>
              <a:buNone/>
            </a:pPr>
            <a:r>
              <a:rPr lang="en-US" sz="2000" b="1" i="0" dirty="0">
                <a:solidFill>
                  <a:srgbClr val="FF0000"/>
                </a:solidFill>
              </a:rPr>
              <a:t>(2:4-11), READ</a:t>
            </a:r>
          </a:p>
          <a:p>
            <a:pPr marL="628650" lvl="1" indent="-171450">
              <a:buFont typeface="Arial" panose="020B0604020202020204" pitchFamily="34" charset="0"/>
              <a:buChar char="•"/>
            </a:pPr>
            <a:r>
              <a:rPr lang="en-US" sz="2000" b="1" i="0" dirty="0">
                <a:highlight>
                  <a:srgbClr val="FFFF00"/>
                </a:highlight>
              </a:rPr>
              <a:t>The Rich Fool chose riches over his soul.</a:t>
            </a:r>
          </a:p>
          <a:p>
            <a:pPr marL="0" lvl="0" indent="0">
              <a:buFont typeface="Arial" panose="020B0604020202020204" pitchFamily="34" charset="0"/>
              <a:buNone/>
            </a:pPr>
            <a:r>
              <a:rPr lang="en-US" sz="2000" b="1" i="0" dirty="0">
                <a:solidFill>
                  <a:srgbClr val="FF0000"/>
                </a:solidFill>
              </a:rPr>
              <a:t>(Luke 12:18-21), </a:t>
            </a:r>
            <a:r>
              <a:rPr lang="en-US" sz="2000" b="1" i="1" dirty="0">
                <a:solidFill>
                  <a:srgbClr val="FF0000"/>
                </a:solidFill>
              </a:rPr>
              <a:t>“</a:t>
            </a:r>
            <a:r>
              <a:rPr lang="en-US" sz="2000" i="1" dirty="0">
                <a:solidFill>
                  <a:srgbClr val="FF0000"/>
                </a:solidFill>
              </a:rPr>
              <a:t>So he said, ‘I will do this: I will pull down my barns and build greater, and there I will store all my crops and my goods.</a:t>
            </a:r>
            <a:r>
              <a:rPr lang="en-US" sz="2000" i="1" baseline="30000" dirty="0">
                <a:solidFill>
                  <a:srgbClr val="FF0000"/>
                </a:solidFill>
              </a:rPr>
              <a:t> 19</a:t>
            </a:r>
            <a:r>
              <a:rPr lang="en-US" sz="2000" i="1" dirty="0">
                <a:solidFill>
                  <a:srgbClr val="FF0000"/>
                </a:solidFill>
              </a:rPr>
              <a:t> And I will say to my soul, “Soul, you have many goods laid up for many years; take your ease; eat, drink, and be merry.” ’</a:t>
            </a:r>
            <a:r>
              <a:rPr lang="en-US" sz="2000" i="1" baseline="30000" dirty="0">
                <a:solidFill>
                  <a:srgbClr val="FF0000"/>
                </a:solidFill>
              </a:rPr>
              <a:t> 20</a:t>
            </a:r>
            <a:r>
              <a:rPr lang="en-US" sz="2000" i="1" dirty="0">
                <a:solidFill>
                  <a:srgbClr val="FF0000"/>
                </a:solidFill>
              </a:rPr>
              <a:t> But God said to him, ‘Fool! This night your soul will be required of you; then whose will those things be which you have provided?’ </a:t>
            </a:r>
            <a:r>
              <a:rPr lang="en-US" sz="2000" i="1" baseline="30000" dirty="0">
                <a:solidFill>
                  <a:srgbClr val="FF0000"/>
                </a:solidFill>
              </a:rPr>
              <a:t>21</a:t>
            </a:r>
            <a:r>
              <a:rPr lang="en-US" sz="2000" i="1" dirty="0">
                <a:solidFill>
                  <a:srgbClr val="FF0000"/>
                </a:solidFill>
              </a:rPr>
              <a:t> “So is he who lays up treasure for himself, and is not rich toward God.”</a:t>
            </a:r>
          </a:p>
          <a:p>
            <a:pPr marL="1085850" lvl="2" indent="-171450">
              <a:buFont typeface="Arial" panose="020B0604020202020204" pitchFamily="34" charset="0"/>
              <a:buChar char="•"/>
            </a:pPr>
            <a:r>
              <a:rPr lang="en-US" sz="2000" b="0" i="0" dirty="0"/>
              <a:t>Note: This emphasis on possession is selfishness (“lays up treasure for himself”)</a:t>
            </a:r>
          </a:p>
          <a:p>
            <a:pPr marL="628650" lvl="1" indent="-171450">
              <a:buFont typeface="Arial" panose="020B0604020202020204" pitchFamily="34" charset="0"/>
              <a:buChar char="•"/>
            </a:pPr>
            <a:r>
              <a:rPr lang="en-US" sz="2000" b="1" dirty="0">
                <a:highlight>
                  <a:srgbClr val="FFFF00"/>
                </a:highlight>
              </a:rPr>
              <a:t>Possessions bring no lasting satisfaction!</a:t>
            </a:r>
          </a:p>
          <a:p>
            <a:r>
              <a:rPr lang="en-US" sz="2000" b="1" dirty="0">
                <a:solidFill>
                  <a:srgbClr val="FF0000"/>
                </a:solidFill>
              </a:rPr>
              <a:t>(5:10-12) READ</a:t>
            </a:r>
          </a:p>
          <a:p>
            <a:pPr marL="1085850" lvl="2" indent="-171450">
              <a:buFont typeface="Arial" panose="020B0604020202020204" pitchFamily="34" charset="0"/>
              <a:buChar char="•"/>
            </a:pPr>
            <a:r>
              <a:rPr lang="en-US" sz="2000" b="0" dirty="0"/>
              <a:t>In fact, care for the things you possess can bring unrest and concern</a:t>
            </a:r>
          </a:p>
          <a:p>
            <a:pPr marL="1085850" lvl="2" indent="-171450">
              <a:buFont typeface="Arial" panose="020B0604020202020204" pitchFamily="34" charset="0"/>
              <a:buChar char="•"/>
            </a:pPr>
            <a:r>
              <a:rPr lang="en-US" sz="2000" b="0" dirty="0"/>
              <a:t>This is why rich people need safes and locks!</a:t>
            </a:r>
          </a:p>
          <a:p>
            <a:pPr marL="628650" lvl="1" indent="-171450">
              <a:buFont typeface="Arial" panose="020B0604020202020204" pitchFamily="34" charset="0"/>
              <a:buChar char="•"/>
            </a:pPr>
            <a:r>
              <a:rPr lang="en-US" sz="2000" b="1" dirty="0">
                <a:highlight>
                  <a:srgbClr val="FFFF00"/>
                </a:highlight>
              </a:rPr>
              <a:t>The Christian’s Approach to Possessions</a:t>
            </a:r>
          </a:p>
          <a:p>
            <a:pPr marL="0" lvl="0" indent="0">
              <a:buFont typeface="Arial" panose="020B0604020202020204" pitchFamily="34" charset="0"/>
              <a:buNone/>
            </a:pPr>
            <a:r>
              <a:rPr lang="en-US" sz="2000" b="1" dirty="0">
                <a:solidFill>
                  <a:srgbClr val="FF0000"/>
                </a:solidFill>
              </a:rPr>
              <a:t>(1 Timothy 6:6-8), </a:t>
            </a:r>
            <a:r>
              <a:rPr lang="en-US" sz="2000" i="1" dirty="0">
                <a:solidFill>
                  <a:srgbClr val="FF0000"/>
                </a:solidFill>
              </a:rPr>
              <a:t>“Now godliness with contentment is great gain.</a:t>
            </a:r>
            <a:r>
              <a:rPr lang="en-US" sz="2000" i="1" baseline="30000" dirty="0">
                <a:solidFill>
                  <a:srgbClr val="FF0000"/>
                </a:solidFill>
              </a:rPr>
              <a:t> 7</a:t>
            </a:r>
            <a:r>
              <a:rPr lang="en-US" sz="2000" i="1" dirty="0">
                <a:solidFill>
                  <a:srgbClr val="FF0000"/>
                </a:solidFill>
              </a:rPr>
              <a:t> For we brought nothing into this world, and it is certain we can carry nothing out.</a:t>
            </a:r>
            <a:r>
              <a:rPr lang="en-US" sz="2000" i="1" baseline="30000" dirty="0">
                <a:solidFill>
                  <a:srgbClr val="FF0000"/>
                </a:solidFill>
              </a:rPr>
              <a:t> 8</a:t>
            </a:r>
            <a:r>
              <a:rPr lang="en-US" sz="2000" i="1" dirty="0">
                <a:solidFill>
                  <a:srgbClr val="FF0000"/>
                </a:solidFill>
              </a:rPr>
              <a:t> And having food and clothing, with these we shall be content.”</a:t>
            </a:r>
            <a:endParaRPr lang="en-US" sz="2000" b="0" i="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A5183-C6EE-4F08-9FBA-12E58920A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98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highlight>
                  <a:srgbClr val="FF00FF"/>
                </a:highlight>
              </a:rPr>
              <a:t>There can't be ultimate fulfillment in this world because of the evil that is here.</a:t>
            </a:r>
          </a:p>
          <a:p>
            <a:r>
              <a:rPr lang="en-US" sz="2000" b="1" dirty="0">
                <a:solidFill>
                  <a:srgbClr val="FF0000"/>
                </a:solidFill>
              </a:rPr>
              <a:t>(9:3,11-12) READ</a:t>
            </a:r>
            <a:endParaRPr lang="en-US" sz="2000" b="1" dirty="0">
              <a:solidFill>
                <a:schemeClr val="tx1"/>
              </a:solidFill>
            </a:endParaRPr>
          </a:p>
          <a:p>
            <a:pPr marL="800100" lvl="1" indent="-342900">
              <a:buFont typeface="Arial" panose="020B0604020202020204" pitchFamily="34" charset="0"/>
              <a:buChar char="•"/>
            </a:pPr>
            <a:r>
              <a:rPr lang="en-US" sz="2000" b="1" dirty="0">
                <a:solidFill>
                  <a:schemeClr val="tx1"/>
                </a:solidFill>
                <a:highlight>
                  <a:srgbClr val="FFFF00"/>
                </a:highlight>
              </a:rPr>
              <a:t>The evil of sinful man. The unfairness of a cursed world.</a:t>
            </a:r>
          </a:p>
          <a:p>
            <a:r>
              <a:rPr lang="en-US" sz="2000" b="1" dirty="0">
                <a:solidFill>
                  <a:srgbClr val="FF0000"/>
                </a:solidFill>
              </a:rPr>
              <a:t>(10:8-9) READ</a:t>
            </a:r>
            <a:endParaRPr lang="en-US" sz="2000" b="1" dirty="0">
              <a:solidFill>
                <a:schemeClr val="tx1"/>
              </a:solidFill>
            </a:endParaRPr>
          </a:p>
          <a:p>
            <a:pPr marL="800100" lvl="1" indent="-342900">
              <a:buFont typeface="Arial" panose="020B0604020202020204" pitchFamily="34" charset="0"/>
              <a:buChar char="•"/>
            </a:pPr>
            <a:r>
              <a:rPr lang="en-US" sz="2000" b="1" dirty="0">
                <a:solidFill>
                  <a:schemeClr val="tx1"/>
                </a:solidFill>
                <a:highlight>
                  <a:srgbClr val="FFFF00"/>
                </a:highlight>
              </a:rPr>
              <a:t>The destructive nature of happenstance  and chance.</a:t>
            </a:r>
          </a:p>
          <a:p>
            <a:endParaRPr lang="en-US" sz="2000" dirty="0"/>
          </a:p>
          <a:p>
            <a:r>
              <a:rPr lang="en-US" sz="2000" b="1" dirty="0">
                <a:highlight>
                  <a:srgbClr val="FFFF00"/>
                </a:highlight>
              </a:rPr>
              <a:t>True Value is found only in eternity.</a:t>
            </a:r>
          </a:p>
          <a:p>
            <a:r>
              <a:rPr lang="en-US" sz="2000" b="1" dirty="0">
                <a:solidFill>
                  <a:srgbClr val="FF0000"/>
                </a:solidFill>
              </a:rPr>
              <a:t>(12:13-14) READ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A5183-C6EE-4F08-9FBA-12E58920A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15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DDF7-3E13-4583-A019-C72A880A89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3DA872-6151-4F3F-BB5A-CCF87C676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384CFA-BF29-400A-B4B8-286DBF7C8D7B}"/>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5" name="Footer Placeholder 4">
            <a:extLst>
              <a:ext uri="{FF2B5EF4-FFF2-40B4-BE49-F238E27FC236}">
                <a16:creationId xmlns:a16="http://schemas.microsoft.com/office/drawing/2014/main" id="{B73590FA-D27A-4C00-8147-BAA9555A5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20065-8E11-4856-BBC6-CE7A4E0B9958}"/>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269677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9D8D-00EB-4ED4-A4DF-C7BBBC6DF7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B1E27B-5401-4798-9962-1A44C9D41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627F4-719A-4D57-B5F5-B8A7CE6435EE}"/>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5" name="Footer Placeholder 4">
            <a:extLst>
              <a:ext uri="{FF2B5EF4-FFF2-40B4-BE49-F238E27FC236}">
                <a16:creationId xmlns:a16="http://schemas.microsoft.com/office/drawing/2014/main" id="{4422E15A-A864-4CB5-8FD9-523694054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4E4A5-C70A-4A4C-BB1E-3DC2E3113624}"/>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150303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68F9F-80F6-457E-A100-F961A5A1D3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D4198-F1E1-4F86-AFB9-0468E788DB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E574A-D8DF-40C1-B81B-E892BE6FBD05}"/>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5" name="Footer Placeholder 4">
            <a:extLst>
              <a:ext uri="{FF2B5EF4-FFF2-40B4-BE49-F238E27FC236}">
                <a16:creationId xmlns:a16="http://schemas.microsoft.com/office/drawing/2014/main" id="{8673C1C1-3A3C-4C8E-8AE2-3E4CE4CB8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20390-EC2F-4B32-AB7A-4E7B20F8DEE9}"/>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125277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221B-5DE4-4684-A454-EFC5D9ECE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4547F-542F-48F5-9F3D-CA29931F4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7B471-62D3-4A5C-9F04-3321D8CAE501}"/>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5" name="Footer Placeholder 4">
            <a:extLst>
              <a:ext uri="{FF2B5EF4-FFF2-40B4-BE49-F238E27FC236}">
                <a16:creationId xmlns:a16="http://schemas.microsoft.com/office/drawing/2014/main" id="{B4C94396-E211-4D23-BA21-554EE916F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5C137-E103-4321-A861-611C610055F5}"/>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300209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83F1-6945-42C6-8C11-B83388A8D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F71C30-9F24-4570-AE13-F994F36C7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CF62E-BCCE-4595-B938-B2CFC59FF867}"/>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5" name="Footer Placeholder 4">
            <a:extLst>
              <a:ext uri="{FF2B5EF4-FFF2-40B4-BE49-F238E27FC236}">
                <a16:creationId xmlns:a16="http://schemas.microsoft.com/office/drawing/2014/main" id="{0FFABA57-3E3F-4F60-B384-C2491C40B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C60E7-8585-4190-BFE0-4AD3F32D2DE9}"/>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28924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15B7-EEC7-45AB-91EC-8F8528E28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AAB14-EACF-4504-A290-396FC7E18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7D601-9F59-4B41-A790-475FFB5D38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585A1-CCB0-4195-941F-291195728200}"/>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6" name="Footer Placeholder 5">
            <a:extLst>
              <a:ext uri="{FF2B5EF4-FFF2-40B4-BE49-F238E27FC236}">
                <a16:creationId xmlns:a16="http://schemas.microsoft.com/office/drawing/2014/main" id="{2FEECF4E-7134-47D2-ACD0-7426FC866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41769-B909-41B8-A5AF-486A7F9EAE3C}"/>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13223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18DA-0B43-4C14-9E63-FAC9FA37B5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BC570B-815E-4BF1-8264-7D0962357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3412C-FDDD-4B7D-82C6-A41D93FB45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235885-35E4-4FBC-8467-C4A3BFD9C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AB1C69-23E2-481F-8508-61ED29A849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64C63C-C5F7-4EFE-AC02-CF8711632A98}"/>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8" name="Footer Placeholder 7">
            <a:extLst>
              <a:ext uri="{FF2B5EF4-FFF2-40B4-BE49-F238E27FC236}">
                <a16:creationId xmlns:a16="http://schemas.microsoft.com/office/drawing/2014/main" id="{B34E6FE6-65B4-4F3F-B314-9F9866E71D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1CF365-0949-4866-A758-5DA6DCE04065}"/>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18093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C9A9-EC90-44CB-9EFC-E26B89677C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74CE0-9332-4A52-88A1-C03626C40B01}"/>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4" name="Footer Placeholder 3">
            <a:extLst>
              <a:ext uri="{FF2B5EF4-FFF2-40B4-BE49-F238E27FC236}">
                <a16:creationId xmlns:a16="http://schemas.microsoft.com/office/drawing/2014/main" id="{A03CC2D8-898C-4B8C-861A-E607C5AEE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B0FCD-B70C-4AF7-B5F9-69630A2740E6}"/>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303004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DC35B-14A5-4A68-94CE-5B82FA18FD1B}"/>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3" name="Footer Placeholder 2">
            <a:extLst>
              <a:ext uri="{FF2B5EF4-FFF2-40B4-BE49-F238E27FC236}">
                <a16:creationId xmlns:a16="http://schemas.microsoft.com/office/drawing/2014/main" id="{C6BFC506-3140-4A2E-9092-11ED6697BE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09EE9-B256-4845-AE28-5D81A456C4A0}"/>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313360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A1FC-9C03-45CB-B648-D68380E63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A93F0B-FC5C-44D3-8DFE-358264220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8B81AF-F0CD-4199-AB03-64216E519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EB6FF-85C4-4F75-85C1-075114D79371}"/>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6" name="Footer Placeholder 5">
            <a:extLst>
              <a:ext uri="{FF2B5EF4-FFF2-40B4-BE49-F238E27FC236}">
                <a16:creationId xmlns:a16="http://schemas.microsoft.com/office/drawing/2014/main" id="{A8435699-EDF4-440C-9357-D0B666292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BAA54-8084-4367-B0DF-AB4F17596FF5}"/>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49038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A669-C5DE-4E1D-B11A-15B0268C1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7EAB54-8782-40B0-96ED-CEBADE319E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AE5981-3CCE-4B44-AE00-3BEE06A57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2E518-7FB7-4F82-B853-A62467D48EEF}"/>
              </a:ext>
            </a:extLst>
          </p:cNvPr>
          <p:cNvSpPr>
            <a:spLocks noGrp="1"/>
          </p:cNvSpPr>
          <p:nvPr>
            <p:ph type="dt" sz="half" idx="10"/>
          </p:nvPr>
        </p:nvSpPr>
        <p:spPr/>
        <p:txBody>
          <a:bodyPr/>
          <a:lstStyle/>
          <a:p>
            <a:fld id="{BD638133-1E48-40B6-B078-24D047661346}" type="datetimeFigureOut">
              <a:rPr lang="en-US" smtClean="0"/>
              <a:t>11/7/2021</a:t>
            </a:fld>
            <a:endParaRPr lang="en-US"/>
          </a:p>
        </p:txBody>
      </p:sp>
      <p:sp>
        <p:nvSpPr>
          <p:cNvPr id="6" name="Footer Placeholder 5">
            <a:extLst>
              <a:ext uri="{FF2B5EF4-FFF2-40B4-BE49-F238E27FC236}">
                <a16:creationId xmlns:a16="http://schemas.microsoft.com/office/drawing/2014/main" id="{267E85F4-9AFD-4FE5-A5C9-4EB390172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EF8EA-6B48-495E-B3C9-A26A7E72045F}"/>
              </a:ext>
            </a:extLst>
          </p:cNvPr>
          <p:cNvSpPr>
            <a:spLocks noGrp="1"/>
          </p:cNvSpPr>
          <p:nvPr>
            <p:ph type="sldNum" sz="quarter" idx="12"/>
          </p:nvPr>
        </p:nvSpPr>
        <p:spPr/>
        <p:txBody>
          <a:bodyPr/>
          <a:lstStyle/>
          <a:p>
            <a:fld id="{012C9941-8961-4F37-A4AA-B367F201D8E8}" type="slidenum">
              <a:rPr lang="en-US" smtClean="0"/>
              <a:t>‹#›</a:t>
            </a:fld>
            <a:endParaRPr lang="en-US"/>
          </a:p>
        </p:txBody>
      </p:sp>
    </p:spTree>
    <p:extLst>
      <p:ext uri="{BB962C8B-B14F-4D97-AF65-F5344CB8AC3E}">
        <p14:creationId xmlns:p14="http://schemas.microsoft.com/office/powerpoint/2010/main" val="28341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963D6-6B90-45B0-8710-D5B5D7426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226B1-93A4-4AC6-A62C-D4FCDB8B1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CBF04-EA80-4E45-9142-38AB06E4B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38133-1E48-40B6-B078-24D047661346}" type="datetimeFigureOut">
              <a:rPr lang="en-US" smtClean="0"/>
              <a:t>11/7/2021</a:t>
            </a:fld>
            <a:endParaRPr lang="en-US"/>
          </a:p>
        </p:txBody>
      </p:sp>
      <p:sp>
        <p:nvSpPr>
          <p:cNvPr id="5" name="Footer Placeholder 4">
            <a:extLst>
              <a:ext uri="{FF2B5EF4-FFF2-40B4-BE49-F238E27FC236}">
                <a16:creationId xmlns:a16="http://schemas.microsoft.com/office/drawing/2014/main" id="{62F6A7AF-48B1-4195-A60A-3E226957E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915D9-DE13-4EAF-AA29-4AB1F563D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C9941-8961-4F37-A4AA-B367F201D8E8}" type="slidenum">
              <a:rPr lang="en-US" smtClean="0"/>
              <a:t>‹#›</a:t>
            </a:fld>
            <a:endParaRPr lang="en-US"/>
          </a:p>
        </p:txBody>
      </p:sp>
    </p:spTree>
    <p:extLst>
      <p:ext uri="{BB962C8B-B14F-4D97-AF65-F5344CB8AC3E}">
        <p14:creationId xmlns:p14="http://schemas.microsoft.com/office/powerpoint/2010/main" val="95260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5C1-C854-4058-934C-E513D714FBC1}"/>
              </a:ext>
            </a:extLst>
          </p:cNvPr>
          <p:cNvSpPr>
            <a:spLocks noGrp="1"/>
          </p:cNvSpPr>
          <p:nvPr>
            <p:ph type="ctrTitle"/>
          </p:nvPr>
        </p:nvSpPr>
        <p:spPr>
          <a:xfrm>
            <a:off x="2733120" y="1530357"/>
            <a:ext cx="6643635" cy="3300348"/>
          </a:xfrm>
        </p:spPr>
        <p:txBody>
          <a:bodyPr>
            <a:normAutofit fontScale="90000"/>
          </a:bodyPr>
          <a:lstStyle/>
          <a:p>
            <a:r>
              <a:rPr lang="en-US" sz="15600" kern="0" spc="2010" dirty="0">
                <a:ln w="38100">
                  <a:solidFill>
                    <a:srgbClr val="A82000"/>
                  </a:solidFill>
                </a:ln>
                <a:latin typeface="Ringbearer" panose="0202060205030B020303" pitchFamily="18" charset="0"/>
              </a:rPr>
              <a:t>V</a:t>
            </a:r>
            <a:r>
              <a:rPr lang="en-US" sz="200" kern="0" spc="2010" dirty="0">
                <a:ln w="38100">
                  <a:solidFill>
                    <a:srgbClr val="A82000"/>
                  </a:solidFill>
                </a:ln>
                <a:latin typeface="Ringbearer" panose="0202060205030B020303" pitchFamily="18" charset="0"/>
              </a:rPr>
              <a:t> </a:t>
            </a:r>
            <a:r>
              <a:rPr lang="en-US" sz="20000" kern="0" spc="2010" dirty="0">
                <a:ln w="38100">
                  <a:solidFill>
                    <a:srgbClr val="A82000"/>
                  </a:solidFill>
                </a:ln>
                <a:latin typeface="Ringbearer" panose="0202060205030B020303" pitchFamily="18" charset="0"/>
              </a:rPr>
              <a:t>ai</a:t>
            </a:r>
            <a:r>
              <a:rPr lang="en-US" sz="200" kern="0" spc="2010" dirty="0">
                <a:ln w="38100">
                  <a:solidFill>
                    <a:srgbClr val="A82000"/>
                  </a:solidFill>
                </a:ln>
                <a:latin typeface="Ringbearer" panose="0202060205030B020303" pitchFamily="18" charset="0"/>
              </a:rPr>
              <a:t> </a:t>
            </a:r>
            <a:r>
              <a:rPr lang="en-US" sz="15600" kern="0" spc="2010" dirty="0">
                <a:ln w="38100">
                  <a:solidFill>
                    <a:srgbClr val="A82000"/>
                  </a:solidFill>
                </a:ln>
                <a:latin typeface="Ringbearer" panose="0202060205030B020303" pitchFamily="18" charset="0"/>
              </a:rPr>
              <a:t>N</a:t>
            </a:r>
            <a:br>
              <a:rPr lang="en-US" dirty="0">
                <a:latin typeface="Ringbearer" panose="0202060205030B020303" pitchFamily="18" charset="0"/>
              </a:rPr>
            </a:br>
            <a:endParaRPr lang="en-US" dirty="0">
              <a:latin typeface="Ringbearer" panose="0202060205030B020303" pitchFamily="18" charset="0"/>
            </a:endParaRPr>
          </a:p>
        </p:txBody>
      </p:sp>
      <p:sp>
        <p:nvSpPr>
          <p:cNvPr id="3" name="Subtitle 2">
            <a:extLst>
              <a:ext uri="{FF2B5EF4-FFF2-40B4-BE49-F238E27FC236}">
                <a16:creationId xmlns:a16="http://schemas.microsoft.com/office/drawing/2014/main" id="{2302AD24-FA8C-4A32-BE1A-446FA1D2ED54}"/>
              </a:ext>
            </a:extLst>
          </p:cNvPr>
          <p:cNvSpPr>
            <a:spLocks noGrp="1"/>
          </p:cNvSpPr>
          <p:nvPr>
            <p:ph type="subTitle" idx="1"/>
          </p:nvPr>
        </p:nvSpPr>
        <p:spPr>
          <a:xfrm>
            <a:off x="4106487" y="3419049"/>
            <a:ext cx="3640180" cy="1149748"/>
          </a:xfrm>
        </p:spPr>
        <p:txBody>
          <a:bodyPr>
            <a:normAutofit/>
          </a:bodyPr>
          <a:lstStyle/>
          <a:p>
            <a:r>
              <a:rPr lang="en-US" sz="7200" dirty="0">
                <a:ln w="28575">
                  <a:solidFill>
                    <a:srgbClr val="A82000"/>
                  </a:solidFill>
                </a:ln>
                <a:latin typeface="Ringbearer" panose="0202060205030B020303" pitchFamily="18" charset="0"/>
              </a:rPr>
              <a:t>things</a:t>
            </a:r>
          </a:p>
        </p:txBody>
      </p:sp>
      <p:sp>
        <p:nvSpPr>
          <p:cNvPr id="6" name="Rectangle 5">
            <a:extLst>
              <a:ext uri="{FF2B5EF4-FFF2-40B4-BE49-F238E27FC236}">
                <a16:creationId xmlns:a16="http://schemas.microsoft.com/office/drawing/2014/main" id="{7CDBE4C9-648E-4B7E-B1AC-238C1980CFC9}"/>
              </a:ext>
            </a:extLst>
          </p:cNvPr>
          <p:cNvSpPr/>
          <p:nvPr/>
        </p:nvSpPr>
        <p:spPr>
          <a:xfrm flipV="1">
            <a:off x="2886998" y="1551138"/>
            <a:ext cx="6184669"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6561E8-F499-4832-A477-B2A4EE141760}"/>
              </a:ext>
            </a:extLst>
          </p:cNvPr>
          <p:cNvSpPr/>
          <p:nvPr/>
        </p:nvSpPr>
        <p:spPr>
          <a:xfrm>
            <a:off x="7504463" y="3722718"/>
            <a:ext cx="1455084"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E026EA-024C-4E23-BF5E-56C0E281CBC6}"/>
              </a:ext>
            </a:extLst>
          </p:cNvPr>
          <p:cNvSpPr/>
          <p:nvPr/>
        </p:nvSpPr>
        <p:spPr>
          <a:xfrm>
            <a:off x="2886998" y="3732629"/>
            <a:ext cx="1455084"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8A04C94-0C05-4BA2-A8D3-65B77CFCDDE5}"/>
              </a:ext>
            </a:extLst>
          </p:cNvPr>
          <p:cNvPicPr>
            <a:picLocks noChangeAspect="1"/>
          </p:cNvPicPr>
          <p:nvPr/>
        </p:nvPicPr>
        <p:blipFill>
          <a:blip r:embed="rId3">
            <a:alphaModFix amt="30000"/>
          </a:blip>
          <a:stretch>
            <a:fillRect/>
          </a:stretch>
        </p:blipFill>
        <p:spPr>
          <a:xfrm>
            <a:off x="2648415" y="1370149"/>
            <a:ext cx="6643635" cy="2921279"/>
          </a:xfrm>
          <a:prstGeom prst="rect">
            <a:avLst/>
          </a:prstGeom>
          <a:effectLst>
            <a:softEdge rad="279400"/>
          </a:effectLst>
        </p:spPr>
      </p:pic>
      <p:sp>
        <p:nvSpPr>
          <p:cNvPr id="11" name="TextBox 10">
            <a:extLst>
              <a:ext uri="{FF2B5EF4-FFF2-40B4-BE49-F238E27FC236}">
                <a16:creationId xmlns:a16="http://schemas.microsoft.com/office/drawing/2014/main" id="{C0BF1661-F276-43EE-863B-AFB8D00D725C}"/>
              </a:ext>
            </a:extLst>
          </p:cNvPr>
          <p:cNvSpPr txBox="1"/>
          <p:nvPr/>
        </p:nvSpPr>
        <p:spPr>
          <a:xfrm>
            <a:off x="659475" y="4824663"/>
            <a:ext cx="10972799" cy="1323439"/>
          </a:xfrm>
          <a:prstGeom prst="rect">
            <a:avLst/>
          </a:prstGeom>
          <a:noFill/>
        </p:spPr>
        <p:txBody>
          <a:bodyPr wrap="square" rtlCol="0">
            <a:spAutoFit/>
          </a:bodyPr>
          <a:lstStyle/>
          <a:p>
            <a:r>
              <a:rPr lang="en-US" sz="4000" i="1" dirty="0">
                <a:solidFill>
                  <a:srgbClr val="A82000"/>
                </a:solidFill>
              </a:rPr>
              <a:t>    “Vanity of vanities,” says the Preacher;  “Vanity of vanities, all is vanity”    </a:t>
            </a:r>
            <a:r>
              <a:rPr lang="en-US" sz="4000" dirty="0">
                <a:solidFill>
                  <a:srgbClr val="A82000"/>
                </a:solidFill>
              </a:rPr>
              <a:t>(Ecclesiastes 1:2)</a:t>
            </a:r>
          </a:p>
        </p:txBody>
      </p:sp>
    </p:spTree>
    <p:extLst>
      <p:ext uri="{BB962C8B-B14F-4D97-AF65-F5344CB8AC3E}">
        <p14:creationId xmlns:p14="http://schemas.microsoft.com/office/powerpoint/2010/main" val="2306943091"/>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5C1-C854-4058-934C-E513D714FBC1}"/>
              </a:ext>
            </a:extLst>
          </p:cNvPr>
          <p:cNvSpPr>
            <a:spLocks noGrp="1"/>
          </p:cNvSpPr>
          <p:nvPr>
            <p:ph type="ctrTitle"/>
          </p:nvPr>
        </p:nvSpPr>
        <p:spPr>
          <a:xfrm>
            <a:off x="465513" y="631184"/>
            <a:ext cx="11255431" cy="1621939"/>
          </a:xfrm>
        </p:spPr>
        <p:txBody>
          <a:bodyPr anchor="t">
            <a:normAutofit fontScale="90000"/>
          </a:bodyPr>
          <a:lstStyle/>
          <a:p>
            <a:r>
              <a:rPr lang="en-US" sz="8900" kern="0" dirty="0">
                <a:ln w="38100">
                  <a:solidFill>
                    <a:srgbClr val="A82000"/>
                  </a:solidFill>
                </a:ln>
                <a:latin typeface="Ringbearer" panose="0202060205030B020303" pitchFamily="18" charset="0"/>
              </a:rPr>
              <a:t>earthly   wisdom</a:t>
            </a:r>
            <a:br>
              <a:rPr lang="en-US" dirty="0">
                <a:latin typeface="Ringbearer" panose="0202060205030B020303" pitchFamily="18" charset="0"/>
              </a:rPr>
            </a:br>
            <a:endParaRPr lang="en-US" dirty="0">
              <a:latin typeface="Ringbearer" panose="0202060205030B020303" pitchFamily="18" charset="0"/>
            </a:endParaRPr>
          </a:p>
        </p:txBody>
      </p:sp>
      <p:sp>
        <p:nvSpPr>
          <p:cNvPr id="3" name="Subtitle 2">
            <a:extLst>
              <a:ext uri="{FF2B5EF4-FFF2-40B4-BE49-F238E27FC236}">
                <a16:creationId xmlns:a16="http://schemas.microsoft.com/office/drawing/2014/main" id="{2302AD24-FA8C-4A32-BE1A-446FA1D2ED54}"/>
              </a:ext>
            </a:extLst>
          </p:cNvPr>
          <p:cNvSpPr>
            <a:spLocks noGrp="1"/>
          </p:cNvSpPr>
          <p:nvPr>
            <p:ph type="subTitle" idx="1"/>
          </p:nvPr>
        </p:nvSpPr>
        <p:spPr>
          <a:xfrm>
            <a:off x="2313714" y="1933187"/>
            <a:ext cx="7647708" cy="1149748"/>
          </a:xfrm>
        </p:spPr>
        <p:txBody>
          <a:bodyPr>
            <a:normAutofit/>
          </a:bodyPr>
          <a:lstStyle/>
          <a:p>
            <a:r>
              <a:rPr lang="en-US" sz="4800" b="1" dirty="0">
                <a:ln w="28575">
                  <a:noFill/>
                </a:ln>
                <a:solidFill>
                  <a:srgbClr val="A82000"/>
                </a:solidFill>
              </a:rPr>
              <a:t>Ecclesiastes 1:13-15; 16-18</a:t>
            </a:r>
          </a:p>
        </p:txBody>
      </p:sp>
      <p:sp>
        <p:nvSpPr>
          <p:cNvPr id="6" name="Rectangle 5">
            <a:extLst>
              <a:ext uri="{FF2B5EF4-FFF2-40B4-BE49-F238E27FC236}">
                <a16:creationId xmlns:a16="http://schemas.microsoft.com/office/drawing/2014/main" id="{7CDBE4C9-648E-4B7E-B1AC-238C1980CFC9}"/>
              </a:ext>
            </a:extLst>
          </p:cNvPr>
          <p:cNvSpPr/>
          <p:nvPr/>
        </p:nvSpPr>
        <p:spPr>
          <a:xfrm>
            <a:off x="709636" y="513690"/>
            <a:ext cx="10740043"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0BF1661-F276-43EE-863B-AFB8D00D725C}"/>
              </a:ext>
            </a:extLst>
          </p:cNvPr>
          <p:cNvSpPr txBox="1"/>
          <p:nvPr/>
        </p:nvSpPr>
        <p:spPr>
          <a:xfrm>
            <a:off x="465513" y="3116185"/>
            <a:ext cx="11255431"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The Unrighteous Steward</a:t>
            </a:r>
            <a:r>
              <a:rPr kumimoji="0" lang="en-US" sz="44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 (Luke 16:8-9; 6:38)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Wisdom Brings Grief!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Earthly Wisdom Brings Division </a:t>
            </a:r>
            <a:r>
              <a:rPr kumimoji="0" lang="en-US" sz="44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(James 3:14-18)</a:t>
            </a:r>
          </a:p>
        </p:txBody>
      </p:sp>
      <p:sp>
        <p:nvSpPr>
          <p:cNvPr id="12" name="Rectangle 11">
            <a:extLst>
              <a:ext uri="{FF2B5EF4-FFF2-40B4-BE49-F238E27FC236}">
                <a16:creationId xmlns:a16="http://schemas.microsoft.com/office/drawing/2014/main" id="{CC79F0DE-B46F-4EE8-B48D-BE82165D28AA}"/>
              </a:ext>
            </a:extLst>
          </p:cNvPr>
          <p:cNvSpPr/>
          <p:nvPr/>
        </p:nvSpPr>
        <p:spPr>
          <a:xfrm>
            <a:off x="709636" y="1602952"/>
            <a:ext cx="10740043"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A1240AA-29A1-49D6-A54C-2A4B6F0651EC}"/>
              </a:ext>
            </a:extLst>
          </p:cNvPr>
          <p:cNvSpPr/>
          <p:nvPr/>
        </p:nvSpPr>
        <p:spPr>
          <a:xfrm flipV="1">
            <a:off x="2382989" y="6057185"/>
            <a:ext cx="7647708"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009679"/>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5C1-C854-4058-934C-E513D714FBC1}"/>
              </a:ext>
            </a:extLst>
          </p:cNvPr>
          <p:cNvSpPr>
            <a:spLocks noGrp="1"/>
          </p:cNvSpPr>
          <p:nvPr>
            <p:ph type="ctrTitle"/>
          </p:nvPr>
        </p:nvSpPr>
        <p:spPr>
          <a:xfrm>
            <a:off x="465513" y="631184"/>
            <a:ext cx="11255431" cy="1621939"/>
          </a:xfrm>
        </p:spPr>
        <p:txBody>
          <a:bodyPr anchor="t">
            <a:normAutofit fontScale="90000"/>
          </a:bodyPr>
          <a:lstStyle/>
          <a:p>
            <a:r>
              <a:rPr lang="en-US" sz="8900" kern="0" dirty="0">
                <a:ln w="38100">
                  <a:solidFill>
                    <a:srgbClr val="A82000"/>
                  </a:solidFill>
                </a:ln>
                <a:latin typeface="Ringbearer" panose="0202060205030B020303" pitchFamily="18" charset="0"/>
              </a:rPr>
              <a:t>earthly   pleasure</a:t>
            </a:r>
            <a:br>
              <a:rPr lang="en-US" dirty="0">
                <a:latin typeface="Ringbearer" panose="0202060205030B020303" pitchFamily="18" charset="0"/>
              </a:rPr>
            </a:br>
            <a:endParaRPr lang="en-US" dirty="0">
              <a:latin typeface="Ringbearer" panose="0202060205030B020303" pitchFamily="18" charset="0"/>
            </a:endParaRPr>
          </a:p>
        </p:txBody>
      </p:sp>
      <p:sp>
        <p:nvSpPr>
          <p:cNvPr id="3" name="Subtitle 2">
            <a:extLst>
              <a:ext uri="{FF2B5EF4-FFF2-40B4-BE49-F238E27FC236}">
                <a16:creationId xmlns:a16="http://schemas.microsoft.com/office/drawing/2014/main" id="{2302AD24-FA8C-4A32-BE1A-446FA1D2ED54}"/>
              </a:ext>
            </a:extLst>
          </p:cNvPr>
          <p:cNvSpPr>
            <a:spLocks noGrp="1"/>
          </p:cNvSpPr>
          <p:nvPr>
            <p:ph type="subTitle" idx="1"/>
          </p:nvPr>
        </p:nvSpPr>
        <p:spPr>
          <a:xfrm>
            <a:off x="2313714" y="1933187"/>
            <a:ext cx="7647708" cy="1149748"/>
          </a:xfrm>
        </p:spPr>
        <p:txBody>
          <a:bodyPr>
            <a:normAutofit/>
          </a:bodyPr>
          <a:lstStyle/>
          <a:p>
            <a:r>
              <a:rPr lang="en-US" sz="4800" b="1" dirty="0">
                <a:ln w="28575">
                  <a:noFill/>
                </a:ln>
                <a:solidFill>
                  <a:srgbClr val="A82000"/>
                </a:solidFill>
              </a:rPr>
              <a:t>Ecclesiastes 2:1-3</a:t>
            </a:r>
          </a:p>
        </p:txBody>
      </p:sp>
      <p:sp>
        <p:nvSpPr>
          <p:cNvPr id="6" name="Rectangle 5">
            <a:extLst>
              <a:ext uri="{FF2B5EF4-FFF2-40B4-BE49-F238E27FC236}">
                <a16:creationId xmlns:a16="http://schemas.microsoft.com/office/drawing/2014/main" id="{7CDBE4C9-648E-4B7E-B1AC-238C1980CFC9}"/>
              </a:ext>
            </a:extLst>
          </p:cNvPr>
          <p:cNvSpPr/>
          <p:nvPr/>
        </p:nvSpPr>
        <p:spPr>
          <a:xfrm>
            <a:off x="709636" y="513690"/>
            <a:ext cx="10740043"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0BF1661-F276-43EE-863B-AFB8D00D725C}"/>
              </a:ext>
            </a:extLst>
          </p:cNvPr>
          <p:cNvSpPr txBox="1"/>
          <p:nvPr/>
        </p:nvSpPr>
        <p:spPr>
          <a:xfrm>
            <a:off x="465513" y="3116185"/>
            <a:ext cx="11255431"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A5A5A5">
                    <a:lumMod val="60000"/>
                    <a:lumOff val="40000"/>
                  </a:srgbClr>
                </a:solidFill>
                <a:latin typeface="Calibri" panose="020F0502020204030204"/>
              </a:rPr>
              <a:t>Such </a:t>
            </a:r>
            <a:r>
              <a:rPr kumimoji="0" lang="en-US" sz="4400" b="1"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Pleasure Brings Dissipation </a:t>
            </a:r>
            <a:r>
              <a:rPr kumimoji="0" lang="en-US" sz="44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(Eph. 5:18-19)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Instead, Pursue Holiness! </a:t>
            </a:r>
            <a:r>
              <a:rPr kumimoji="0" lang="en-US" sz="44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(1 Peter 4:1-5)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God Opposes Hedonism </a:t>
            </a:r>
            <a:r>
              <a:rPr kumimoji="0" lang="en-US" sz="44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(Psalm 11:4-5)</a:t>
            </a:r>
          </a:p>
        </p:txBody>
      </p:sp>
      <p:sp>
        <p:nvSpPr>
          <p:cNvPr id="12" name="Rectangle 11">
            <a:extLst>
              <a:ext uri="{FF2B5EF4-FFF2-40B4-BE49-F238E27FC236}">
                <a16:creationId xmlns:a16="http://schemas.microsoft.com/office/drawing/2014/main" id="{CC79F0DE-B46F-4EE8-B48D-BE82165D28AA}"/>
              </a:ext>
            </a:extLst>
          </p:cNvPr>
          <p:cNvSpPr/>
          <p:nvPr/>
        </p:nvSpPr>
        <p:spPr>
          <a:xfrm>
            <a:off x="709636" y="1602952"/>
            <a:ext cx="10740043"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A1240AA-29A1-49D6-A54C-2A4B6F0651EC}"/>
              </a:ext>
            </a:extLst>
          </p:cNvPr>
          <p:cNvSpPr/>
          <p:nvPr/>
        </p:nvSpPr>
        <p:spPr>
          <a:xfrm flipV="1">
            <a:off x="2382989" y="6057185"/>
            <a:ext cx="7647708"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855100"/>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5C1-C854-4058-934C-E513D714FBC1}"/>
              </a:ext>
            </a:extLst>
          </p:cNvPr>
          <p:cNvSpPr>
            <a:spLocks noGrp="1"/>
          </p:cNvSpPr>
          <p:nvPr>
            <p:ph type="ctrTitle"/>
          </p:nvPr>
        </p:nvSpPr>
        <p:spPr>
          <a:xfrm>
            <a:off x="465513" y="631184"/>
            <a:ext cx="11255431" cy="1621939"/>
          </a:xfrm>
        </p:spPr>
        <p:txBody>
          <a:bodyPr anchor="t">
            <a:normAutofit fontScale="90000"/>
          </a:bodyPr>
          <a:lstStyle/>
          <a:p>
            <a:r>
              <a:rPr lang="en-US" sz="8900" kern="0" dirty="0">
                <a:ln w="38100">
                  <a:solidFill>
                    <a:srgbClr val="A82000"/>
                  </a:solidFill>
                </a:ln>
                <a:latin typeface="Ringbearer" panose="0202060205030B020303" pitchFamily="18" charset="0"/>
              </a:rPr>
              <a:t>earthly   possessions</a:t>
            </a:r>
            <a:br>
              <a:rPr lang="en-US" dirty="0">
                <a:latin typeface="Ringbearer" panose="0202060205030B020303" pitchFamily="18" charset="0"/>
              </a:rPr>
            </a:br>
            <a:endParaRPr lang="en-US" dirty="0">
              <a:latin typeface="Ringbearer" panose="0202060205030B020303" pitchFamily="18" charset="0"/>
            </a:endParaRPr>
          </a:p>
        </p:txBody>
      </p:sp>
      <p:sp>
        <p:nvSpPr>
          <p:cNvPr id="3" name="Subtitle 2">
            <a:extLst>
              <a:ext uri="{FF2B5EF4-FFF2-40B4-BE49-F238E27FC236}">
                <a16:creationId xmlns:a16="http://schemas.microsoft.com/office/drawing/2014/main" id="{2302AD24-FA8C-4A32-BE1A-446FA1D2ED54}"/>
              </a:ext>
            </a:extLst>
          </p:cNvPr>
          <p:cNvSpPr>
            <a:spLocks noGrp="1"/>
          </p:cNvSpPr>
          <p:nvPr>
            <p:ph type="subTitle" idx="1"/>
          </p:nvPr>
        </p:nvSpPr>
        <p:spPr>
          <a:xfrm>
            <a:off x="2313714" y="1933187"/>
            <a:ext cx="7647708" cy="1149748"/>
          </a:xfrm>
        </p:spPr>
        <p:txBody>
          <a:bodyPr>
            <a:normAutofit/>
          </a:bodyPr>
          <a:lstStyle/>
          <a:p>
            <a:r>
              <a:rPr lang="en-US" sz="4800" b="1" dirty="0">
                <a:ln w="28575">
                  <a:noFill/>
                </a:ln>
                <a:solidFill>
                  <a:srgbClr val="A82000"/>
                </a:solidFill>
              </a:rPr>
              <a:t>Ecclesiastes 2:4-11; 5:10,12</a:t>
            </a:r>
          </a:p>
        </p:txBody>
      </p:sp>
      <p:sp>
        <p:nvSpPr>
          <p:cNvPr id="6" name="Rectangle 5">
            <a:extLst>
              <a:ext uri="{FF2B5EF4-FFF2-40B4-BE49-F238E27FC236}">
                <a16:creationId xmlns:a16="http://schemas.microsoft.com/office/drawing/2014/main" id="{7CDBE4C9-648E-4B7E-B1AC-238C1980CFC9}"/>
              </a:ext>
            </a:extLst>
          </p:cNvPr>
          <p:cNvSpPr/>
          <p:nvPr/>
        </p:nvSpPr>
        <p:spPr>
          <a:xfrm>
            <a:off x="709636" y="513690"/>
            <a:ext cx="10740043"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0BF1661-F276-43EE-863B-AFB8D00D725C}"/>
              </a:ext>
            </a:extLst>
          </p:cNvPr>
          <p:cNvSpPr txBox="1"/>
          <p:nvPr/>
        </p:nvSpPr>
        <p:spPr>
          <a:xfrm>
            <a:off x="897775" y="3116185"/>
            <a:ext cx="1035211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mn-cs"/>
              </a:rPr>
              <a:t>The Rich Fool Chose Poorly </a:t>
            </a:r>
            <a:r>
              <a:rPr kumimoji="0" lang="en-US" sz="4400" b="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mn-cs"/>
              </a:rPr>
              <a:t>(Luke 12:18-21)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accent3">
                    <a:lumMod val="60000"/>
                    <a:lumOff val="40000"/>
                  </a:schemeClr>
                </a:solidFill>
                <a:latin typeface="Calibri" panose="020F0502020204030204"/>
              </a:rPr>
              <a:t>Possessions Bring No Lasting 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accent3">
                    <a:lumMod val="60000"/>
                    <a:lumOff val="40000"/>
                  </a:schemeClr>
                </a:solidFill>
                <a:latin typeface="Calibri" panose="020F0502020204030204"/>
              </a:rPr>
              <a:t>Ch</a:t>
            </a:r>
            <a:r>
              <a:rPr kumimoji="0" lang="en-US" sz="4400" b="1" u="none" strike="noStrike" kern="1200" cap="none" spc="0" normalizeH="0" baseline="0" noProof="0" dirty="0" err="1">
                <a:ln>
                  <a:noFill/>
                </a:ln>
                <a:solidFill>
                  <a:schemeClr val="accent3">
                    <a:lumMod val="60000"/>
                    <a:lumOff val="40000"/>
                  </a:schemeClr>
                </a:solidFill>
                <a:effectLst/>
                <a:uLnTx/>
                <a:uFillTx/>
                <a:latin typeface="Calibri" panose="020F0502020204030204"/>
                <a:ea typeface="+mn-ea"/>
                <a:cs typeface="+mn-cs"/>
              </a:rPr>
              <a:t>ristians</a:t>
            </a:r>
            <a:r>
              <a:rPr kumimoji="0" lang="en-US" sz="4400" b="1"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mn-cs"/>
              </a:rPr>
              <a:t> and Possessions </a:t>
            </a:r>
            <a:r>
              <a:rPr kumimoji="0" lang="en-US" sz="4400" b="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mn-cs"/>
              </a:rPr>
              <a:t>(1 Timothy 6:6-8)</a:t>
            </a:r>
          </a:p>
        </p:txBody>
      </p:sp>
      <p:sp>
        <p:nvSpPr>
          <p:cNvPr id="12" name="Rectangle 11">
            <a:extLst>
              <a:ext uri="{FF2B5EF4-FFF2-40B4-BE49-F238E27FC236}">
                <a16:creationId xmlns:a16="http://schemas.microsoft.com/office/drawing/2014/main" id="{CC79F0DE-B46F-4EE8-B48D-BE82165D28AA}"/>
              </a:ext>
            </a:extLst>
          </p:cNvPr>
          <p:cNvSpPr/>
          <p:nvPr/>
        </p:nvSpPr>
        <p:spPr>
          <a:xfrm>
            <a:off x="709636" y="1602952"/>
            <a:ext cx="10740043"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A1240AA-29A1-49D6-A54C-2A4B6F0651EC}"/>
              </a:ext>
            </a:extLst>
          </p:cNvPr>
          <p:cNvSpPr/>
          <p:nvPr/>
        </p:nvSpPr>
        <p:spPr>
          <a:xfrm flipV="1">
            <a:off x="2382989" y="6057185"/>
            <a:ext cx="7647708"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614017"/>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5C1-C854-4058-934C-E513D714FBC1}"/>
              </a:ext>
            </a:extLst>
          </p:cNvPr>
          <p:cNvSpPr>
            <a:spLocks noGrp="1"/>
          </p:cNvSpPr>
          <p:nvPr>
            <p:ph type="ctrTitle"/>
          </p:nvPr>
        </p:nvSpPr>
        <p:spPr>
          <a:xfrm>
            <a:off x="834043" y="650191"/>
            <a:ext cx="10523913" cy="1755221"/>
          </a:xfrm>
        </p:spPr>
        <p:txBody>
          <a:bodyPr anchor="t">
            <a:normAutofit/>
          </a:bodyPr>
          <a:lstStyle/>
          <a:p>
            <a:r>
              <a:rPr lang="en-US" sz="8800" kern="0" dirty="0" err="1">
                <a:ln w="38100">
                  <a:solidFill>
                    <a:srgbClr val="A82000"/>
                  </a:solidFill>
                </a:ln>
                <a:latin typeface="Ringbearer" panose="0202060205030B020303" pitchFamily="18" charset="0"/>
              </a:rPr>
              <a:t>ConclusioN</a:t>
            </a:r>
            <a:endParaRPr lang="en-US" dirty="0">
              <a:latin typeface="Ringbearer" panose="0202060205030B020303" pitchFamily="18" charset="0"/>
            </a:endParaRPr>
          </a:p>
        </p:txBody>
      </p:sp>
      <p:sp>
        <p:nvSpPr>
          <p:cNvPr id="6" name="Rectangle 5">
            <a:extLst>
              <a:ext uri="{FF2B5EF4-FFF2-40B4-BE49-F238E27FC236}">
                <a16:creationId xmlns:a16="http://schemas.microsoft.com/office/drawing/2014/main" id="{7CDBE4C9-648E-4B7E-B1AC-238C1980CFC9}"/>
              </a:ext>
            </a:extLst>
          </p:cNvPr>
          <p:cNvSpPr/>
          <p:nvPr/>
        </p:nvSpPr>
        <p:spPr>
          <a:xfrm flipV="1">
            <a:off x="3574479" y="1661695"/>
            <a:ext cx="4921127"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8A04C94-0C05-4BA2-A8D3-65B77CFCDDE5}"/>
              </a:ext>
            </a:extLst>
          </p:cNvPr>
          <p:cNvPicPr>
            <a:picLocks noChangeAspect="1"/>
          </p:cNvPicPr>
          <p:nvPr/>
        </p:nvPicPr>
        <p:blipFill>
          <a:blip r:embed="rId3">
            <a:alphaModFix amt="30000"/>
          </a:blip>
          <a:stretch>
            <a:fillRect/>
          </a:stretch>
        </p:blipFill>
        <p:spPr>
          <a:xfrm>
            <a:off x="2244436" y="1"/>
            <a:ext cx="7747462" cy="2177936"/>
          </a:xfrm>
          <a:prstGeom prst="rect">
            <a:avLst/>
          </a:prstGeom>
          <a:effectLst>
            <a:softEdge rad="279400"/>
          </a:effectLst>
        </p:spPr>
      </p:pic>
      <p:sp>
        <p:nvSpPr>
          <p:cNvPr id="11" name="TextBox 10">
            <a:extLst>
              <a:ext uri="{FF2B5EF4-FFF2-40B4-BE49-F238E27FC236}">
                <a16:creationId xmlns:a16="http://schemas.microsoft.com/office/drawing/2014/main" id="{C0BF1661-F276-43EE-863B-AFB8D00D725C}"/>
              </a:ext>
            </a:extLst>
          </p:cNvPr>
          <p:cNvSpPr txBox="1"/>
          <p:nvPr/>
        </p:nvSpPr>
        <p:spPr>
          <a:xfrm>
            <a:off x="609600" y="2322287"/>
            <a:ext cx="10972799" cy="39395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mn-cs"/>
              </a:rPr>
              <a:t>FACT:  </a:t>
            </a:r>
            <a:r>
              <a:rPr kumimoji="0" lang="en-US" sz="4800" b="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mn-cs"/>
              </a:rPr>
              <a:t>Ultimate fulfillment in this world      is unattainable, because of </a:t>
            </a:r>
            <a:r>
              <a:rPr kumimoji="0" lang="en-US" sz="4800" b="1"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mn-cs"/>
              </a:rPr>
              <a:t>EVIL!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A82000"/>
                </a:solidFill>
                <a:latin typeface="Calibri" panose="020F0502020204030204"/>
              </a:rPr>
              <a:t>Ecclesiastes 9:3,11-13; 10:8-9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chemeClr val="accent3">
                    <a:lumMod val="60000"/>
                    <a:lumOff val="40000"/>
                  </a:schemeClr>
                </a:solidFill>
                <a:latin typeface="Calibri" panose="020F0502020204030204"/>
              </a:rPr>
              <a:t>True Value is Found Only in Eternity!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0" normalizeH="0" baseline="0" noProof="0" dirty="0">
                <a:ln>
                  <a:noFill/>
                </a:ln>
                <a:solidFill>
                  <a:srgbClr val="A82000"/>
                </a:solidFill>
                <a:effectLst/>
                <a:uLnTx/>
                <a:uFillTx/>
                <a:latin typeface="Calibri" panose="020F0502020204030204"/>
                <a:ea typeface="+mn-ea"/>
                <a:cs typeface="+mn-cs"/>
              </a:rPr>
              <a:t>Ecclesiast</a:t>
            </a:r>
            <a:r>
              <a:rPr lang="en-US" sz="4800" dirty="0">
                <a:solidFill>
                  <a:srgbClr val="A82000"/>
                </a:solidFill>
                <a:latin typeface="Calibri" panose="020F0502020204030204"/>
              </a:rPr>
              <a:t>es 12:13-14</a:t>
            </a:r>
            <a:endParaRPr kumimoji="0" lang="en-US" sz="4800" u="none" strike="noStrike" kern="1200" cap="none" spc="0" normalizeH="0" baseline="0" noProof="0" dirty="0">
              <a:ln>
                <a:noFill/>
              </a:ln>
              <a:solidFill>
                <a:srgbClr val="A82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C2BA7A5-0579-447A-ABAE-525C13F542AD}"/>
              </a:ext>
            </a:extLst>
          </p:cNvPr>
          <p:cNvSpPr/>
          <p:nvPr/>
        </p:nvSpPr>
        <p:spPr>
          <a:xfrm flipV="1">
            <a:off x="3544004" y="600440"/>
            <a:ext cx="4921127" cy="45719"/>
          </a:xfrm>
          <a:prstGeom prst="rect">
            <a:avLst/>
          </a:prstGeom>
          <a:solidFill>
            <a:schemeClr val="tx1"/>
          </a:solidFill>
          <a:ln w="19050">
            <a:solidFill>
              <a:srgbClr val="A82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157354"/>
      </p:ext>
    </p:extLst>
  </p:cSld>
  <p:clrMapOvr>
    <a:masterClrMapping/>
  </p:clrMapOvr>
  <p:transition spd="slow">
    <p:comb/>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1817</Words>
  <Application>Microsoft Office PowerPoint</Application>
  <PresentationFormat>Widescreen</PresentationFormat>
  <Paragraphs>110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Ringbearer</vt:lpstr>
      <vt:lpstr>Calibri Light</vt:lpstr>
      <vt:lpstr>Arial</vt:lpstr>
      <vt:lpstr>Office Theme</vt:lpstr>
      <vt:lpstr>V ai N </vt:lpstr>
      <vt:lpstr>earthly   wisdom </vt:lpstr>
      <vt:lpstr>earthly   pleasure </vt:lpstr>
      <vt:lpstr>earthly   possessions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ai N</dc:title>
  <dc:creator>Stan Cox</dc:creator>
  <cp:lastModifiedBy>Stan Cox</cp:lastModifiedBy>
  <cp:revision>1</cp:revision>
  <dcterms:created xsi:type="dcterms:W3CDTF">2021-11-03T03:08:17Z</dcterms:created>
  <dcterms:modified xsi:type="dcterms:W3CDTF">2021-11-08T00:42:16Z</dcterms:modified>
</cp:coreProperties>
</file>